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9" r:id="rId2"/>
    <p:sldId id="701" r:id="rId3"/>
    <p:sldId id="702" r:id="rId4"/>
    <p:sldId id="703" r:id="rId5"/>
    <p:sldId id="704" r:id="rId6"/>
    <p:sldId id="705" r:id="rId7"/>
    <p:sldId id="728" r:id="rId8"/>
    <p:sldId id="725" r:id="rId9"/>
    <p:sldId id="707" r:id="rId10"/>
    <p:sldId id="733" r:id="rId11"/>
    <p:sldId id="708" r:id="rId12"/>
    <p:sldId id="710" r:id="rId13"/>
    <p:sldId id="724" r:id="rId14"/>
    <p:sldId id="711" r:id="rId15"/>
    <p:sldId id="712" r:id="rId16"/>
    <p:sldId id="713" r:id="rId17"/>
    <p:sldId id="714" r:id="rId18"/>
    <p:sldId id="715" r:id="rId19"/>
    <p:sldId id="716" r:id="rId20"/>
    <p:sldId id="717" r:id="rId21"/>
    <p:sldId id="718" r:id="rId22"/>
    <p:sldId id="721" r:id="rId23"/>
    <p:sldId id="720" r:id="rId24"/>
    <p:sldId id="719" r:id="rId25"/>
    <p:sldId id="722" r:id="rId26"/>
    <p:sldId id="723" r:id="rId27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294" autoAdjust="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80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en-US"/>
              <a:t>11/3/2023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en-US"/>
              <a:t>11/3/2023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23876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8" name="Picture 7" descr="Puffy white clouds in deep blue sky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pic>
        <p:nvPicPr>
          <p:cNvPr id="10" name="Picture 9" descr="Closeup of plant shoot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Picture 10" descr="Waves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5A74-0919-413E-865C-E0E8D1722ED7}" type="datetime1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FE46A-5893-4F80-829A-F37AF8AAC03B}" type="datetime1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1" name="Picture 10" descr="Closeup of green plant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  <p:pic>
        <p:nvPicPr>
          <p:cNvPr id="9" name="Picture 8" descr="Waves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9699" y="2434147"/>
            <a:ext cx="4608576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34147"/>
            <a:ext cx="4610100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1B4D-F060-418E-A958-B2BDC1A258F8}" type="datetime1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AC23-C97B-41FB-9B89-C7FE0FB631CA}" type="datetime1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9673-AC7F-4F1F-84E4-F0E5EAAE106D}" type="datetime1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4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4" y="3502152"/>
            <a:ext cx="4155622" cy="2479548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3310-D664-4933-9402-AB5DB0887727}" type="datetime1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5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5" y="3502152"/>
            <a:ext cx="4155622" cy="2479547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7A63-5E3D-469C-A0D1-119323F4F95E}" type="datetime1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</a:t>
            </a:r>
            <a:r>
              <a:rPr dirty="0"/>
              <a:t>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3403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E56E745-E731-42F7-BC46-83DD513FC98F}" type="datetime1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spcc.edu.hk/" TargetMode="Externa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/>
          <a:lstStyle/>
          <a:p>
            <a:r>
              <a:rPr lang="en-US" dirty="0"/>
              <a:t>Admissions</a:t>
            </a:r>
          </a:p>
        </p:txBody>
      </p:sp>
      <p:pic>
        <p:nvPicPr>
          <p:cNvPr id="6" name="Picture 6" descr="school badge">
            <a:extLst>
              <a:ext uri="{FF2B5EF4-FFF2-40B4-BE49-F238E27FC236}">
                <a16:creationId xmlns:a16="http://schemas.microsoft.com/office/drawing/2014/main" id="{24D78BD9-878D-4932-9C69-13B4AFF837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1" y="185403"/>
            <a:ext cx="1111550" cy="11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388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-59817"/>
            <a:ext cx="9371949" cy="1183566"/>
          </a:xfrm>
        </p:spPr>
        <p:txBody>
          <a:bodyPr>
            <a:normAutofit/>
          </a:bodyPr>
          <a:lstStyle/>
          <a:p>
            <a:r>
              <a:rPr lang="en-US" sz="5000" dirty="0"/>
              <a:t>Young Talents (YT) Scheme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8681" y="1627609"/>
            <a:ext cx="10908160" cy="4729655"/>
          </a:xfrm>
        </p:spPr>
        <p:txBody>
          <a:bodyPr>
            <a:normAutofit/>
          </a:bodyPr>
          <a:lstStyle/>
          <a:p>
            <a:r>
              <a:rPr lang="en-US" sz="3600" dirty="0"/>
              <a:t> To apply </a:t>
            </a:r>
          </a:p>
          <a:p>
            <a:pPr marL="0" indent="0">
              <a:buNone/>
            </a:pPr>
            <a:r>
              <a:rPr lang="en-US" sz="3600" dirty="0"/>
              <a:t>   - specify in application form (Part V)  		   </a:t>
            </a:r>
          </a:p>
          <a:p>
            <a:pPr marL="0" indent="0">
              <a:buNone/>
            </a:pPr>
            <a:r>
              <a:rPr lang="en-US" sz="3600" dirty="0"/>
              <a:t>   - provide relevant and updated supporting documents   </a:t>
            </a:r>
          </a:p>
          <a:p>
            <a:pPr marL="0" indent="0">
              <a:buNone/>
            </a:pPr>
            <a:r>
              <a:rPr lang="en-US" sz="3600" dirty="0"/>
              <a:t>   - submit a Coach Reference Form via our </a:t>
            </a:r>
            <a:r>
              <a:rPr lang="en-US" sz="3600" dirty="0" err="1"/>
              <a:t>eAdmissions</a:t>
            </a:r>
            <a:r>
              <a:rPr lang="en-US" sz="3600" dirty="0"/>
              <a:t>   </a:t>
            </a:r>
          </a:p>
          <a:p>
            <a:pPr marL="0" indent="0">
              <a:buNone/>
            </a:pPr>
            <a:r>
              <a:rPr lang="en-US" sz="3600" dirty="0"/>
              <a:t>      system (</a:t>
            </a:r>
            <a:r>
              <a:rPr lang="en-US" sz="3600" i="1" dirty="0"/>
              <a:t>for Sports only; optional</a:t>
            </a:r>
            <a:r>
              <a:rPr lang="en-US" sz="3600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10</a:t>
            </a:fld>
            <a:endParaRPr lang="en-US"/>
          </a:p>
        </p:txBody>
      </p:sp>
      <p:pic>
        <p:nvPicPr>
          <p:cNvPr id="9" name="Picture 6" descr="school badge">
            <a:extLst>
              <a:ext uri="{FF2B5EF4-FFF2-40B4-BE49-F238E27FC236}">
                <a16:creationId xmlns:a16="http://schemas.microsoft.com/office/drawing/2014/main" id="{888DCD96-16B6-4B62-A01E-55FED7FF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1" y="185403"/>
            <a:ext cx="1111550" cy="11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8994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-59817"/>
            <a:ext cx="9371949" cy="1183566"/>
          </a:xfrm>
        </p:spPr>
        <p:txBody>
          <a:bodyPr>
            <a:normAutofit/>
          </a:bodyPr>
          <a:lstStyle/>
          <a:p>
            <a:r>
              <a:rPr lang="en-US" sz="5000" dirty="0"/>
              <a:t>Scholarship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699" y="1296954"/>
            <a:ext cx="10367141" cy="533244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5100" b="1" u="sng" dirty="0"/>
              <a:t>Scholarship for Academic Excellence 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sz="5100" dirty="0"/>
              <a:t> On promotion to F.2 and up to F.6</a:t>
            </a:r>
          </a:p>
          <a:p>
            <a:r>
              <a:rPr lang="en-US" sz="5100" dirty="0"/>
              <a:t> Rank top 15% in the whole level </a:t>
            </a:r>
          </a:p>
          <a:p>
            <a:r>
              <a:rPr lang="en-US" sz="5100" dirty="0"/>
              <a:t> Grade B or above in conduct</a:t>
            </a:r>
          </a:p>
          <a:p>
            <a:r>
              <a:rPr lang="en-US" sz="5100" dirty="0"/>
              <a:t> $2,000 - $6,000 , depending on </a:t>
            </a:r>
          </a:p>
          <a:p>
            <a:pPr marL="0" indent="0">
              <a:buNone/>
            </a:pPr>
            <a:r>
              <a:rPr lang="en-US" sz="5100" dirty="0"/>
              <a:t>   class level and performance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3500" i="1" dirty="0"/>
              <a:t> *Academic scholarships &amp; YT Scholarship may be </a:t>
            </a:r>
          </a:p>
          <a:p>
            <a:pPr marL="0" indent="0">
              <a:buNone/>
            </a:pPr>
            <a:r>
              <a:rPr lang="en-US" sz="3500" i="1" dirty="0"/>
              <a:t>   awarded concurrently</a:t>
            </a:r>
          </a:p>
          <a:p>
            <a:pPr marL="0" indent="0">
              <a:buNone/>
            </a:pPr>
            <a:endParaRPr lang="en-US" sz="5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11</a:t>
            </a:fld>
            <a:endParaRPr lang="en-US"/>
          </a:p>
        </p:txBody>
      </p:sp>
      <p:pic>
        <p:nvPicPr>
          <p:cNvPr id="9" name="Picture 6" descr="school badge">
            <a:extLst>
              <a:ext uri="{FF2B5EF4-FFF2-40B4-BE49-F238E27FC236}">
                <a16:creationId xmlns:a16="http://schemas.microsoft.com/office/drawing/2014/main" id="{888DCD96-16B6-4B62-A01E-55FED7FF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1" y="185403"/>
            <a:ext cx="1111550" cy="11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4008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-59817"/>
            <a:ext cx="9371949" cy="1183566"/>
          </a:xfrm>
        </p:spPr>
        <p:txBody>
          <a:bodyPr>
            <a:normAutofit/>
          </a:bodyPr>
          <a:lstStyle/>
          <a:p>
            <a:r>
              <a:rPr lang="en-US" sz="5000" dirty="0"/>
              <a:t>Procedures &amp; Documents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9901" y="1383753"/>
            <a:ext cx="10845896" cy="58369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500" b="1" dirty="0"/>
              <a:t>Submission of Applications:</a:t>
            </a:r>
          </a:p>
          <a:p>
            <a:r>
              <a:rPr lang="en-US" sz="2500" dirty="0"/>
              <a:t>complete an online application and upload supporting documents through our </a:t>
            </a:r>
            <a:r>
              <a:rPr lang="en-US" sz="2500" dirty="0" err="1"/>
              <a:t>eAdmissions</a:t>
            </a:r>
            <a:r>
              <a:rPr lang="en-US" sz="2500" dirty="0"/>
              <a:t> system.</a:t>
            </a:r>
          </a:p>
          <a:p>
            <a:r>
              <a:rPr lang="en-US" sz="2500" dirty="0"/>
              <a:t>application fee of HK$75</a:t>
            </a:r>
          </a:p>
          <a:p>
            <a:r>
              <a:rPr lang="en-US" sz="2500" dirty="0"/>
              <a:t>Email</a:t>
            </a:r>
            <a:r>
              <a:rPr lang="zh-TW" altLang="en-US" sz="2500" dirty="0"/>
              <a:t> </a:t>
            </a:r>
            <a:r>
              <a:rPr lang="en-US" altLang="zh-TW" sz="2500" dirty="0"/>
              <a:t>and</a:t>
            </a:r>
            <a:r>
              <a:rPr lang="zh-TW" altLang="en-US" sz="2500" dirty="0"/>
              <a:t> </a:t>
            </a:r>
            <a:r>
              <a:rPr lang="en-US" sz="2500" dirty="0"/>
              <a:t>HK mobile no. for </a:t>
            </a:r>
            <a:r>
              <a:rPr lang="en-US" sz="2500"/>
              <a:t>receiving notification</a:t>
            </a:r>
            <a:endParaRPr lang="en-US" sz="2500" dirty="0"/>
          </a:p>
          <a:p>
            <a:r>
              <a:rPr lang="en-US" sz="2500" dirty="0"/>
              <a:t>Successful submission of applications will be acknowledged via email. </a:t>
            </a:r>
          </a:p>
          <a:p>
            <a:pPr lvl="1"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500" dirty="0"/>
              <a:t> </a:t>
            </a:r>
            <a:r>
              <a:rPr lang="en-US" sz="2500" u="sng" dirty="0"/>
              <a:t>During the application period</a:t>
            </a:r>
            <a:r>
              <a:rPr lang="en-US" sz="2500" dirty="0"/>
              <a:t>, applicants may </a:t>
            </a:r>
            <a:r>
              <a:rPr lang="en-US" sz="2500" b="1" dirty="0"/>
              <a:t>edit anytime</a:t>
            </a:r>
          </a:p>
          <a:p>
            <a:pPr lvl="1"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500" dirty="0"/>
              <a:t> </a:t>
            </a:r>
            <a:r>
              <a:rPr lang="en-US" sz="2500" u="sng" dirty="0"/>
              <a:t>After the application period closed</a:t>
            </a:r>
            <a:r>
              <a:rPr lang="en-US" sz="2500" dirty="0"/>
              <a:t>, </a:t>
            </a:r>
            <a:r>
              <a:rPr lang="en-US" sz="2500" b="1" dirty="0"/>
              <a:t>no further amendments could be made</a:t>
            </a:r>
            <a:r>
              <a:rPr lang="en-US" sz="2500" dirty="0"/>
              <a:t>. </a:t>
            </a:r>
          </a:p>
          <a:p>
            <a:r>
              <a:rPr lang="en-US" sz="2500" dirty="0"/>
              <a:t>Dashboard: check system messages and review application</a:t>
            </a:r>
          </a:p>
          <a:p>
            <a:pPr marL="0" indent="0">
              <a:buNone/>
            </a:pPr>
            <a:r>
              <a:rPr lang="en-US" sz="2900" dirty="0"/>
              <a:t>	</a:t>
            </a:r>
          </a:p>
          <a:p>
            <a:pPr lvl="1"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en-US" sz="25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12</a:t>
            </a:fld>
            <a:endParaRPr lang="en-US"/>
          </a:p>
        </p:txBody>
      </p:sp>
      <p:pic>
        <p:nvPicPr>
          <p:cNvPr id="9" name="Picture 6" descr="school badge">
            <a:extLst>
              <a:ext uri="{FF2B5EF4-FFF2-40B4-BE49-F238E27FC236}">
                <a16:creationId xmlns:a16="http://schemas.microsoft.com/office/drawing/2014/main" id="{888DCD96-16B6-4B62-A01E-55FED7FF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1" y="185403"/>
            <a:ext cx="1111550" cy="11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879C0C-46B9-492C-94D3-25F9A96D4118}"/>
              </a:ext>
            </a:extLst>
          </p:cNvPr>
          <p:cNvSpPr txBox="1"/>
          <p:nvPr/>
        </p:nvSpPr>
        <p:spPr>
          <a:xfrm>
            <a:off x="2668461" y="5740504"/>
            <a:ext cx="6494663" cy="52322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Deadline: 17 November 2023 by 4:00 p.m.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385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-59817"/>
            <a:ext cx="9371949" cy="1183566"/>
          </a:xfrm>
        </p:spPr>
        <p:txBody>
          <a:bodyPr>
            <a:normAutofit/>
          </a:bodyPr>
          <a:lstStyle/>
          <a:p>
            <a:r>
              <a:rPr lang="en-US" sz="5000" dirty="0"/>
              <a:t>Procedures &amp; Documents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1165" y="1195353"/>
            <a:ext cx="12046909" cy="55017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300" b="1" dirty="0"/>
              <a:t>    Required documents: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300" dirty="0"/>
              <a:t>1. A recent ID photo </a:t>
            </a:r>
            <a:r>
              <a:rPr lang="en-US" b="1" i="1" dirty="0"/>
              <a:t>(File Format: gif / jpg / </a:t>
            </a:r>
            <a:r>
              <a:rPr lang="en-US" b="1" i="1" dirty="0" err="1"/>
              <a:t>png</a:t>
            </a:r>
            <a:r>
              <a:rPr lang="en-US" b="1" i="1" dirty="0"/>
              <a:t> only)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300" dirty="0"/>
              <a:t>2. Primary 5 school reports (including results of </a:t>
            </a:r>
            <a:r>
              <a:rPr lang="en-US" sz="2300" b="1" dirty="0"/>
              <a:t>ALL</a:t>
            </a:r>
            <a:r>
              <a:rPr lang="en-US" sz="2300" dirty="0"/>
              <a:t> terms and </a:t>
            </a:r>
            <a:r>
              <a:rPr lang="en-US" sz="2300" b="1" dirty="0"/>
              <a:t>conduct</a:t>
            </a:r>
            <a:r>
              <a:rPr lang="en-US" sz="2300" dirty="0"/>
              <a:t>) </a:t>
            </a:r>
            <a:r>
              <a:rPr lang="en-US" sz="2300" u="sng" dirty="0"/>
              <a:t>[</a:t>
            </a:r>
            <a:r>
              <a:rPr lang="en-US" sz="2300" b="1" u="sng" dirty="0"/>
              <a:t>in 1 file</a:t>
            </a:r>
            <a:r>
              <a:rPr lang="en-US" sz="2300" u="sng" dirty="0"/>
              <a:t>]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300" dirty="0"/>
              <a:t>3. Information on ECA </a:t>
            </a:r>
          </a:p>
          <a:p>
            <a:pPr marL="0" indent="0">
              <a:lnSpc>
                <a:spcPct val="60000"/>
              </a:lnSpc>
              <a:spcBef>
                <a:spcPts val="1200"/>
              </a:spcBef>
              <a:buNone/>
            </a:pPr>
            <a:r>
              <a:rPr lang="en-US" sz="2300" dirty="0"/>
              <a:t>    (max. 5 items per category; most recent results / highest attained level only)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300" dirty="0"/>
              <a:t>4. [</a:t>
            </a:r>
            <a:r>
              <a:rPr lang="en-US" sz="2300" i="1" dirty="0"/>
              <a:t>Applicants of School Nomination Scheme (OS/FN) only</a:t>
            </a:r>
            <a:r>
              <a:rPr lang="en-US" sz="2300" dirty="0"/>
              <a:t>] </a:t>
            </a:r>
          </a:p>
          <a:p>
            <a:pPr marL="0" indent="0">
              <a:lnSpc>
                <a:spcPct val="60000"/>
              </a:lnSpc>
              <a:spcBef>
                <a:spcPts val="1200"/>
              </a:spcBef>
              <a:buNone/>
            </a:pPr>
            <a:r>
              <a:rPr lang="en-US" sz="2300" dirty="0"/>
              <a:t>     School Nomination Form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300" dirty="0"/>
              <a:t>5. [</a:t>
            </a:r>
            <a:r>
              <a:rPr lang="en-US" sz="2300" i="1" dirty="0"/>
              <a:t>Applicants of School Nomination Scheme (FN) only</a:t>
            </a:r>
            <a:r>
              <a:rPr lang="en-US" sz="2300" dirty="0"/>
              <a:t>] </a:t>
            </a:r>
          </a:p>
          <a:p>
            <a:pPr marL="0" indent="0">
              <a:lnSpc>
                <a:spcPct val="60000"/>
              </a:lnSpc>
              <a:spcBef>
                <a:spcPts val="1200"/>
              </a:spcBef>
              <a:buNone/>
            </a:pPr>
            <a:r>
              <a:rPr lang="en-US" sz="2300" dirty="0"/>
              <a:t>     Fee Remission Application Form &amp; relevant documents (</a:t>
            </a:r>
            <a:r>
              <a:rPr lang="en-US" sz="2300" u="sng" dirty="0"/>
              <a:t>by HAND)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300" dirty="0"/>
              <a:t>6. [</a:t>
            </a:r>
            <a:r>
              <a:rPr lang="en-US" sz="2300" i="1" dirty="0"/>
              <a:t>Applicants of YT Scheme only</a:t>
            </a:r>
            <a:r>
              <a:rPr lang="en-US" sz="2300" dirty="0"/>
              <a:t>] Supporting documents (if applicable)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300" dirty="0"/>
              <a:t>7. [</a:t>
            </a:r>
            <a:r>
              <a:rPr lang="en-US" sz="2300" i="1" dirty="0"/>
              <a:t>Applicants of YT Scheme (Sports) only</a:t>
            </a:r>
            <a:r>
              <a:rPr lang="en-US" sz="2300" dirty="0"/>
              <a:t>] Coach Reference Form (optional)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13</a:t>
            </a:fld>
            <a:endParaRPr lang="en-US"/>
          </a:p>
        </p:txBody>
      </p:sp>
      <p:pic>
        <p:nvPicPr>
          <p:cNvPr id="9" name="Picture 6" descr="school badge">
            <a:extLst>
              <a:ext uri="{FF2B5EF4-FFF2-40B4-BE49-F238E27FC236}">
                <a16:creationId xmlns:a16="http://schemas.microsoft.com/office/drawing/2014/main" id="{888DCD96-16B6-4B62-A01E-55FED7FF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1" y="185403"/>
            <a:ext cx="1111550" cy="11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9842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-59817"/>
            <a:ext cx="9371949" cy="1183566"/>
          </a:xfrm>
        </p:spPr>
        <p:txBody>
          <a:bodyPr>
            <a:normAutofit/>
          </a:bodyPr>
          <a:lstStyle/>
          <a:p>
            <a:r>
              <a:rPr lang="en-US" sz="5000" dirty="0"/>
              <a:t>Dates to Note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14</a:t>
            </a:fld>
            <a:endParaRPr lang="en-US"/>
          </a:p>
        </p:txBody>
      </p:sp>
      <p:pic>
        <p:nvPicPr>
          <p:cNvPr id="9" name="Picture 6" descr="school badge">
            <a:extLst>
              <a:ext uri="{FF2B5EF4-FFF2-40B4-BE49-F238E27FC236}">
                <a16:creationId xmlns:a16="http://schemas.microsoft.com/office/drawing/2014/main" id="{888DCD96-16B6-4B62-A01E-55FED7FF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1" y="185403"/>
            <a:ext cx="1111550" cy="11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27BE4DF-0158-40E3-A478-7D31B8F55D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701186"/>
              </p:ext>
            </p:extLst>
          </p:nvPr>
        </p:nvGraphicFramePr>
        <p:xfrm>
          <a:off x="520116" y="955969"/>
          <a:ext cx="11350304" cy="568686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377345">
                  <a:extLst>
                    <a:ext uri="{9D8B030D-6E8A-4147-A177-3AD203B41FA5}">
                      <a16:colId xmlns:a16="http://schemas.microsoft.com/office/drawing/2014/main" val="3922702645"/>
                    </a:ext>
                  </a:extLst>
                </a:gridCol>
                <a:gridCol w="3050822">
                  <a:extLst>
                    <a:ext uri="{9D8B030D-6E8A-4147-A177-3AD203B41FA5}">
                      <a16:colId xmlns:a16="http://schemas.microsoft.com/office/drawing/2014/main" val="2742687599"/>
                    </a:ext>
                  </a:extLst>
                </a:gridCol>
                <a:gridCol w="2922137">
                  <a:extLst>
                    <a:ext uri="{9D8B030D-6E8A-4147-A177-3AD203B41FA5}">
                      <a16:colId xmlns:a16="http://schemas.microsoft.com/office/drawing/2014/main" val="3817488179"/>
                    </a:ext>
                  </a:extLst>
                </a:gridCol>
              </a:tblGrid>
              <a:tr h="470046"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OS/FN/YT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General</a:t>
                      </a:r>
                      <a:r>
                        <a:rPr lang="zh-TW" altLang="en-US" sz="2500" dirty="0"/>
                        <a:t> </a:t>
                      </a:r>
                      <a:r>
                        <a:rPr lang="en-US" altLang="zh-TW" sz="2500" dirty="0"/>
                        <a:t>Admissions</a:t>
                      </a:r>
                      <a:endParaRPr lang="en-US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828497"/>
                  </a:ext>
                </a:extLst>
              </a:tr>
              <a:tr h="470046">
                <a:tc>
                  <a:txBody>
                    <a:bodyPr/>
                    <a:lstStyle/>
                    <a:p>
                      <a:r>
                        <a:rPr lang="en-US" sz="2500" dirty="0"/>
                        <a:t>Application deadline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Fri, 17 Nov 2023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498400"/>
                  </a:ext>
                </a:extLst>
              </a:tr>
              <a:tr h="718896">
                <a:tc>
                  <a:txBody>
                    <a:bodyPr/>
                    <a:lstStyle/>
                    <a:p>
                      <a:r>
                        <a:rPr lang="en-US" sz="2500" dirty="0"/>
                        <a:t>Notification of interview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Week of 9 Dec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Week of 9 Mar 2024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148362"/>
                  </a:ext>
                </a:extLst>
              </a:tr>
              <a:tr h="470046">
                <a:tc>
                  <a:txBody>
                    <a:bodyPr/>
                    <a:lstStyle/>
                    <a:p>
                      <a:r>
                        <a:rPr lang="en-US" sz="2500" dirty="0"/>
                        <a:t>Interview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Sat, 9 Dec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Sat, 9 Mar 2024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002844"/>
                  </a:ext>
                </a:extLst>
              </a:tr>
              <a:tr h="542061">
                <a:tc>
                  <a:txBody>
                    <a:bodyPr/>
                    <a:lstStyle/>
                    <a:p>
                      <a:r>
                        <a:rPr lang="en-US" sz="2500" dirty="0"/>
                        <a:t>Announcement of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Late Feb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Late Mar 2024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5260331"/>
                  </a:ext>
                </a:extLst>
              </a:tr>
              <a:tr h="505426">
                <a:tc>
                  <a:txBody>
                    <a:bodyPr/>
                    <a:lstStyle/>
                    <a:p>
                      <a:r>
                        <a:rPr lang="en-US" sz="2500" dirty="0"/>
                        <a:t>Allocation</a:t>
                      </a:r>
                      <a:r>
                        <a:rPr lang="zh-TW" altLang="en-US" sz="2500" dirty="0"/>
                        <a:t> </a:t>
                      </a:r>
                      <a:r>
                        <a:rPr lang="en-US" altLang="zh-TW" sz="2500" dirty="0"/>
                        <a:t>Test (by SPCC)</a:t>
                      </a:r>
                      <a:endParaRPr lang="en-US" sz="25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Saturday, 13 Jul 2024 (tentative)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50113"/>
                  </a:ext>
                </a:extLst>
              </a:tr>
              <a:tr h="1228185">
                <a:tc>
                  <a:txBody>
                    <a:bodyPr/>
                    <a:lstStyle/>
                    <a:p>
                      <a:r>
                        <a:rPr lang="en-US" sz="2500" dirty="0"/>
                        <a:t>Pre-S1 HKAT (by EDB) &amp; Registration </a:t>
                      </a:r>
                    </a:p>
                    <a:p>
                      <a:r>
                        <a:rPr lang="en-US" sz="2500" dirty="0"/>
                        <a:t>(submit Admission Slip, collect booklist/circulars, etc.)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Tue,</a:t>
                      </a:r>
                      <a:r>
                        <a:rPr lang="zh-TW" altLang="en-US" sz="2500" dirty="0"/>
                        <a:t> </a:t>
                      </a:r>
                      <a:r>
                        <a:rPr lang="en-US" altLang="zh-TW" sz="2500" dirty="0"/>
                        <a:t>16</a:t>
                      </a:r>
                      <a:r>
                        <a:rPr lang="zh-TW" altLang="en-US" sz="2500" dirty="0"/>
                        <a:t> </a:t>
                      </a:r>
                      <a:r>
                        <a:rPr lang="en-US" altLang="zh-TW" sz="2500" dirty="0"/>
                        <a:t>Jul</a:t>
                      </a:r>
                      <a:r>
                        <a:rPr lang="zh-TW" altLang="en-US" sz="2500" dirty="0"/>
                        <a:t> </a:t>
                      </a:r>
                      <a:r>
                        <a:rPr lang="en-US" altLang="zh-TW" sz="2500" dirty="0"/>
                        <a:t>2024 (tentative)</a:t>
                      </a:r>
                      <a:endParaRPr lang="en-US" sz="2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550418"/>
                  </a:ext>
                </a:extLst>
              </a:tr>
              <a:tr h="614506">
                <a:tc>
                  <a:txBody>
                    <a:bodyPr/>
                    <a:lstStyle/>
                    <a:p>
                      <a:r>
                        <a:rPr lang="en-US" sz="2500" dirty="0"/>
                        <a:t>Summer bridging </a:t>
                      </a:r>
                      <a:r>
                        <a:rPr lang="en-US" sz="2500" dirty="0" err="1"/>
                        <a:t>programmes</a:t>
                      </a:r>
                      <a:r>
                        <a:rPr lang="en-US" sz="2500" dirty="0"/>
                        <a:t>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Late Jul 2024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556638"/>
                  </a:ext>
                </a:extLst>
              </a:tr>
              <a:tr h="654219">
                <a:tc>
                  <a:txBody>
                    <a:bodyPr/>
                    <a:lstStyle/>
                    <a:p>
                      <a:r>
                        <a:rPr lang="en-US" sz="2500" dirty="0"/>
                        <a:t>F1 Orientation, F1 Parents’ Orientation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Late Aug 2024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81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166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-59817"/>
            <a:ext cx="9371949" cy="1183566"/>
          </a:xfrm>
        </p:spPr>
        <p:txBody>
          <a:bodyPr>
            <a:normAutofit/>
          </a:bodyPr>
          <a:lstStyle/>
          <a:p>
            <a:r>
              <a:rPr lang="en-US" sz="5000" dirty="0"/>
              <a:t>School fees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699" y="1407312"/>
            <a:ext cx="10367141" cy="5332446"/>
          </a:xfrm>
        </p:spPr>
        <p:txBody>
          <a:bodyPr>
            <a:normAutofit/>
          </a:bodyPr>
          <a:lstStyle/>
          <a:p>
            <a:r>
              <a:rPr lang="en-US" sz="4000" dirty="0"/>
              <a:t> School Fee (for 2023/24 school year </a:t>
            </a:r>
            <a:r>
              <a:rPr lang="en-US" altLang="zh-TW" sz="4000" dirty="0"/>
              <a:t>and</a:t>
            </a:r>
            <a:r>
              <a:rPr lang="zh-TW" altLang="en-US" sz="4000" dirty="0"/>
              <a:t> </a:t>
            </a:r>
            <a:endParaRPr lang="en-US" altLang="zh-TW" sz="4000" dirty="0"/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000" dirty="0"/>
              <a:t>   subject</a:t>
            </a:r>
            <a:r>
              <a:rPr lang="zh-TW" altLang="en-US" sz="4000" dirty="0"/>
              <a:t> </a:t>
            </a:r>
            <a:r>
              <a:rPr lang="en-US" altLang="zh-TW" sz="4000" dirty="0"/>
              <a:t>to</a:t>
            </a:r>
            <a:r>
              <a:rPr lang="zh-TW" altLang="en-US" sz="4000" dirty="0"/>
              <a:t> </a:t>
            </a:r>
            <a:r>
              <a:rPr lang="en-US" altLang="zh-TW" sz="4000" dirty="0"/>
              <a:t>annual</a:t>
            </a:r>
            <a:r>
              <a:rPr lang="zh-TW" altLang="en-US" sz="4000" dirty="0"/>
              <a:t> </a:t>
            </a:r>
            <a:r>
              <a:rPr lang="en-US" altLang="zh-TW" sz="4000" dirty="0"/>
              <a:t>revision</a:t>
            </a:r>
            <a:r>
              <a:rPr lang="en-US" sz="4000" dirty="0"/>
              <a:t>)</a:t>
            </a:r>
          </a:p>
          <a:p>
            <a:pPr lvl="2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en-US" sz="4000" dirty="0"/>
              <a:t>  </a:t>
            </a:r>
            <a:r>
              <a:rPr lang="en-US" sz="4000" b="1" dirty="0">
                <a:solidFill>
                  <a:srgbClr val="0070C0"/>
                </a:solidFill>
              </a:rPr>
              <a:t>F1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4000" dirty="0"/>
              <a:t>	   $72,400 per annum       </a:t>
            </a:r>
          </a:p>
          <a:p>
            <a:pPr lvl="2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sz="4000" dirty="0"/>
              <a:t>  </a:t>
            </a:r>
            <a:r>
              <a:rPr lang="en-US" sz="4000" b="1" dirty="0">
                <a:solidFill>
                  <a:srgbClr val="0070C0"/>
                </a:solidFill>
              </a:rPr>
              <a:t>IB</a:t>
            </a:r>
          </a:p>
          <a:p>
            <a:pPr marL="0" indent="0">
              <a:buNone/>
            </a:pPr>
            <a:r>
              <a:rPr lang="en-US" sz="4000" dirty="0"/>
              <a:t>	  F5 &amp; 6 IBDP: $102,000 per annum</a:t>
            </a:r>
          </a:p>
          <a:p>
            <a:r>
              <a:rPr lang="en-US" sz="4000" dirty="0"/>
              <a:t> Fee remission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15</a:t>
            </a:fld>
            <a:endParaRPr lang="en-US"/>
          </a:p>
        </p:txBody>
      </p:sp>
      <p:pic>
        <p:nvPicPr>
          <p:cNvPr id="9" name="Picture 6" descr="school badge">
            <a:extLst>
              <a:ext uri="{FF2B5EF4-FFF2-40B4-BE49-F238E27FC236}">
                <a16:creationId xmlns:a16="http://schemas.microsoft.com/office/drawing/2014/main" id="{888DCD96-16B6-4B62-A01E-55FED7FF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1" y="185403"/>
            <a:ext cx="1111550" cy="11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9756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-59817"/>
            <a:ext cx="9371949" cy="1183566"/>
          </a:xfrm>
        </p:spPr>
        <p:txBody>
          <a:bodyPr>
            <a:normAutofit/>
          </a:bodyPr>
          <a:lstStyle/>
          <a:p>
            <a:r>
              <a:rPr lang="en-US" sz="5000" dirty="0"/>
              <a:t>Financial Aid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699" y="1281186"/>
            <a:ext cx="10367141" cy="53324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/>
              <a:t>Objective</a:t>
            </a:r>
          </a:p>
          <a:p>
            <a:pPr marL="0" indent="0">
              <a:buNone/>
            </a:pPr>
            <a:endParaRPr lang="en-US" sz="1000" dirty="0"/>
          </a:p>
          <a:p>
            <a:pPr>
              <a:lnSpc>
                <a:spcPct val="60000"/>
              </a:lnSpc>
            </a:pPr>
            <a:r>
              <a:rPr lang="en-US" sz="4000" dirty="0"/>
              <a:t> No students will be denied entry due to   </a:t>
            </a:r>
          </a:p>
          <a:p>
            <a:pPr marL="0" indent="0">
              <a:buNone/>
            </a:pPr>
            <a:r>
              <a:rPr lang="en-US" sz="4000" dirty="0"/>
              <a:t>   financial reasons</a:t>
            </a:r>
          </a:p>
          <a:p>
            <a:pPr marL="0" indent="0">
              <a:buNone/>
            </a:pPr>
            <a:endParaRPr lang="en-US" sz="1000" dirty="0"/>
          </a:p>
          <a:p>
            <a:pPr>
              <a:lnSpc>
                <a:spcPct val="60000"/>
              </a:lnSpc>
            </a:pPr>
            <a:r>
              <a:rPr lang="en-US" sz="4000" dirty="0"/>
              <a:t> Up to 100% school fees remission &amp;  </a:t>
            </a:r>
          </a:p>
          <a:p>
            <a:pPr marL="0" indent="0">
              <a:buNone/>
            </a:pPr>
            <a:r>
              <a:rPr lang="en-US" sz="4000" dirty="0"/>
              <a:t>   quota free</a:t>
            </a:r>
          </a:p>
          <a:p>
            <a:pPr marL="0" indent="0">
              <a:buNone/>
            </a:pPr>
            <a:endParaRPr lang="en-US" sz="1000" dirty="0"/>
          </a:p>
          <a:p>
            <a:pPr>
              <a:lnSpc>
                <a:spcPct val="60000"/>
              </a:lnSpc>
            </a:pPr>
            <a:r>
              <a:rPr lang="en-US" sz="4000" dirty="0"/>
              <a:t> Eligible for government SFAA &amp; CSSA </a:t>
            </a:r>
          </a:p>
          <a:p>
            <a:pPr marL="0" indent="0">
              <a:buNone/>
            </a:pPr>
            <a:r>
              <a:rPr lang="en-US" sz="4000" dirty="0"/>
              <a:t>   recipients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16</a:t>
            </a:fld>
            <a:endParaRPr lang="en-US"/>
          </a:p>
        </p:txBody>
      </p:sp>
      <p:pic>
        <p:nvPicPr>
          <p:cNvPr id="9" name="Picture 6" descr="school badge">
            <a:extLst>
              <a:ext uri="{FF2B5EF4-FFF2-40B4-BE49-F238E27FC236}">
                <a16:creationId xmlns:a16="http://schemas.microsoft.com/office/drawing/2014/main" id="{888DCD96-16B6-4B62-A01E-55FED7FF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1" y="185403"/>
            <a:ext cx="1111550" cy="11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518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-59817"/>
            <a:ext cx="9371949" cy="1183566"/>
          </a:xfrm>
        </p:spPr>
        <p:txBody>
          <a:bodyPr>
            <a:normAutofit/>
          </a:bodyPr>
          <a:lstStyle/>
          <a:p>
            <a:r>
              <a:rPr lang="en-US" sz="5000" dirty="0"/>
              <a:t>Financial Aid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699" y="1501906"/>
            <a:ext cx="10104967" cy="5332446"/>
          </a:xfrm>
        </p:spPr>
        <p:txBody>
          <a:bodyPr>
            <a:normAutofit/>
          </a:bodyPr>
          <a:lstStyle/>
          <a:p>
            <a:r>
              <a:rPr lang="en-US" sz="4000" dirty="0"/>
              <a:t>Bursaries and subsidy for fee paying student enrichment activities, including </a:t>
            </a:r>
            <a:r>
              <a:rPr lang="en-US" sz="4000" dirty="0" err="1"/>
              <a:t>R.o.P</a:t>
            </a:r>
            <a:r>
              <a:rPr lang="en-US" sz="4000" dirty="0"/>
              <a:t>. &amp; overseas programs</a:t>
            </a:r>
          </a:p>
          <a:p>
            <a:pPr marL="0" indent="0">
              <a:buNone/>
            </a:pPr>
            <a:endParaRPr lang="en-US" sz="4000" dirty="0"/>
          </a:p>
          <a:p>
            <a:r>
              <a:rPr lang="en-US" sz="4000" dirty="0"/>
              <a:t>Additional 20% fee remission for single parent families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17</a:t>
            </a:fld>
            <a:endParaRPr lang="en-US"/>
          </a:p>
        </p:txBody>
      </p:sp>
      <p:pic>
        <p:nvPicPr>
          <p:cNvPr id="9" name="Picture 6" descr="school badge">
            <a:extLst>
              <a:ext uri="{FF2B5EF4-FFF2-40B4-BE49-F238E27FC236}">
                <a16:creationId xmlns:a16="http://schemas.microsoft.com/office/drawing/2014/main" id="{888DCD96-16B6-4B62-A01E-55FED7FF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1" y="185403"/>
            <a:ext cx="1111550" cy="11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2086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-59817"/>
            <a:ext cx="9371949" cy="1183566"/>
          </a:xfrm>
        </p:spPr>
        <p:txBody>
          <a:bodyPr>
            <a:normAutofit/>
          </a:bodyPr>
          <a:lstStyle/>
          <a:p>
            <a:r>
              <a:rPr lang="en-US" sz="5000" dirty="0"/>
              <a:t>Fee Remission Scheme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699" y="1123749"/>
            <a:ext cx="10367141" cy="5710603"/>
          </a:xfrm>
        </p:spPr>
        <p:txBody>
          <a:bodyPr>
            <a:noAutofit/>
          </a:bodyPr>
          <a:lstStyle/>
          <a:p>
            <a:r>
              <a:rPr lang="en-US" sz="4000" dirty="0"/>
              <a:t> Basic criteria </a:t>
            </a:r>
          </a:p>
          <a:p>
            <a:pPr lvl="1">
              <a:buFontTx/>
              <a:buChar char="-"/>
            </a:pPr>
            <a:r>
              <a:rPr lang="en-US" sz="4000" dirty="0"/>
              <a:t> Based on a 4-person household, the      </a:t>
            </a:r>
          </a:p>
          <a:p>
            <a:pPr marL="283464" lvl="1" indent="0">
              <a:buNone/>
            </a:pPr>
            <a:r>
              <a:rPr lang="en-US" sz="4000" dirty="0"/>
              <a:t>   Benchmark Disposable Income (BDI)     </a:t>
            </a:r>
          </a:p>
          <a:p>
            <a:pPr marL="283464" lvl="1" indent="0">
              <a:buNone/>
            </a:pPr>
            <a:r>
              <a:rPr lang="en-US" sz="4000" dirty="0"/>
              <a:t>   per annum is $368,000</a:t>
            </a:r>
          </a:p>
          <a:p>
            <a:pPr lvl="1">
              <a:buFontTx/>
              <a:buChar char="-"/>
            </a:pPr>
            <a:r>
              <a:rPr lang="en-US" sz="4000" dirty="0"/>
              <a:t> BDI = Family income after  </a:t>
            </a:r>
          </a:p>
          <a:p>
            <a:pPr marL="283464" lvl="1" indent="0">
              <a:buNone/>
            </a:pPr>
            <a:r>
              <a:rPr lang="en-US" sz="4000" dirty="0"/>
              <a:t>   accommodation expense</a:t>
            </a:r>
          </a:p>
          <a:p>
            <a:pPr lvl="1">
              <a:buFontTx/>
              <a:buChar char="-"/>
            </a:pPr>
            <a:r>
              <a:rPr lang="en-US" sz="4000" dirty="0"/>
              <a:t> Also consider the amount of family </a:t>
            </a:r>
          </a:p>
          <a:p>
            <a:pPr marL="283464" lvl="1" indent="0">
              <a:buNone/>
            </a:pPr>
            <a:r>
              <a:rPr lang="en-US" sz="4000" dirty="0"/>
              <a:t>  assets (i.e. excluding the principal family </a:t>
            </a:r>
          </a:p>
          <a:p>
            <a:pPr marL="283464" lvl="1" indent="0">
              <a:buNone/>
            </a:pPr>
            <a:r>
              <a:rPr lang="en-US" sz="4000" dirty="0"/>
              <a:t>  residence and deduct first $500,000)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18</a:t>
            </a:fld>
            <a:endParaRPr lang="en-US"/>
          </a:p>
        </p:txBody>
      </p:sp>
      <p:pic>
        <p:nvPicPr>
          <p:cNvPr id="9" name="Picture 6" descr="school badge">
            <a:extLst>
              <a:ext uri="{FF2B5EF4-FFF2-40B4-BE49-F238E27FC236}">
                <a16:creationId xmlns:a16="http://schemas.microsoft.com/office/drawing/2014/main" id="{888DCD96-16B6-4B62-A01E-55FED7FF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1" y="185403"/>
            <a:ext cx="1111550" cy="11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7407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-59817"/>
            <a:ext cx="9371949" cy="1183566"/>
          </a:xfrm>
        </p:spPr>
        <p:txBody>
          <a:bodyPr>
            <a:normAutofit/>
          </a:bodyPr>
          <a:lstStyle/>
          <a:p>
            <a:r>
              <a:rPr lang="en-US" sz="5000" dirty="0"/>
              <a:t>Fee Remission Scheme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19</a:t>
            </a:fld>
            <a:endParaRPr lang="en-US"/>
          </a:p>
        </p:txBody>
      </p:sp>
      <p:pic>
        <p:nvPicPr>
          <p:cNvPr id="9" name="Picture 6" descr="school badge">
            <a:extLst>
              <a:ext uri="{FF2B5EF4-FFF2-40B4-BE49-F238E27FC236}">
                <a16:creationId xmlns:a16="http://schemas.microsoft.com/office/drawing/2014/main" id="{888DCD96-16B6-4B62-A01E-55FED7FF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1" y="185403"/>
            <a:ext cx="1111550" cy="11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7E7710E-CC57-4C39-B473-37C6A5CCF2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38406"/>
              </p:ext>
            </p:extLst>
          </p:nvPr>
        </p:nvGraphicFramePr>
        <p:xfrm>
          <a:off x="1721012" y="1349960"/>
          <a:ext cx="8749976" cy="511011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696962">
                  <a:extLst>
                    <a:ext uri="{9D8B030D-6E8A-4147-A177-3AD203B41FA5}">
                      <a16:colId xmlns:a16="http://schemas.microsoft.com/office/drawing/2014/main" val="1980744092"/>
                    </a:ext>
                  </a:extLst>
                </a:gridCol>
                <a:gridCol w="4053014">
                  <a:extLst>
                    <a:ext uri="{9D8B030D-6E8A-4147-A177-3AD203B41FA5}">
                      <a16:colId xmlns:a16="http://schemas.microsoft.com/office/drawing/2014/main" val="1674064486"/>
                    </a:ext>
                  </a:extLst>
                </a:gridCol>
              </a:tblGrid>
              <a:tr h="684045">
                <a:tc>
                  <a:txBody>
                    <a:bodyPr/>
                    <a:lstStyle/>
                    <a:p>
                      <a:r>
                        <a:rPr lang="en-US" sz="3000" dirty="0"/>
                        <a:t>Exceed the BDI 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% of school fee remission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024551"/>
                  </a:ext>
                </a:extLst>
              </a:tr>
              <a:tr h="684045">
                <a:tc>
                  <a:txBody>
                    <a:bodyPr/>
                    <a:lstStyle/>
                    <a:p>
                      <a:r>
                        <a:rPr lang="en-US" sz="3000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11864"/>
                  </a:ext>
                </a:extLst>
              </a:tr>
              <a:tr h="684045">
                <a:tc>
                  <a:txBody>
                    <a:bodyPr/>
                    <a:lstStyle/>
                    <a:p>
                      <a:r>
                        <a:rPr lang="en-US" sz="3000" dirty="0"/>
                        <a:t>No more  than $122,650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6358068"/>
                  </a:ext>
                </a:extLst>
              </a:tr>
              <a:tr h="684045">
                <a:tc>
                  <a:txBody>
                    <a:bodyPr/>
                    <a:lstStyle/>
                    <a:p>
                      <a:r>
                        <a:rPr lang="en-US" sz="3000" dirty="0"/>
                        <a:t>No more than $245,300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25979"/>
                  </a:ext>
                </a:extLst>
              </a:tr>
              <a:tr h="684045">
                <a:tc>
                  <a:txBody>
                    <a:bodyPr/>
                    <a:lstStyle/>
                    <a:p>
                      <a:r>
                        <a:rPr lang="en-US" sz="3000" dirty="0"/>
                        <a:t>No more than $367,950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2736164"/>
                  </a:ext>
                </a:extLst>
              </a:tr>
              <a:tr h="684045">
                <a:tc>
                  <a:txBody>
                    <a:bodyPr/>
                    <a:lstStyle/>
                    <a:p>
                      <a:r>
                        <a:rPr lang="en-US" sz="3000" dirty="0"/>
                        <a:t>No more than $490,600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180858"/>
                  </a:ext>
                </a:extLst>
              </a:tr>
              <a:tr h="684045">
                <a:tc>
                  <a:txBody>
                    <a:bodyPr/>
                    <a:lstStyle/>
                    <a:p>
                      <a:r>
                        <a:rPr lang="en-US" sz="3000" dirty="0"/>
                        <a:t>More than $490,600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nil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032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4028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-59817"/>
            <a:ext cx="9371949" cy="1183566"/>
          </a:xfrm>
        </p:spPr>
        <p:txBody>
          <a:bodyPr>
            <a:normAutofit/>
          </a:bodyPr>
          <a:lstStyle/>
          <a:p>
            <a:r>
              <a:rPr lang="en-US" sz="5000" dirty="0"/>
              <a:t>General Admission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700" y="1434662"/>
            <a:ext cx="9815348" cy="4729655"/>
          </a:xfrm>
        </p:spPr>
        <p:txBody>
          <a:bodyPr>
            <a:normAutofit fontScale="77500" lnSpcReduction="20000"/>
          </a:bodyPr>
          <a:lstStyle/>
          <a:p>
            <a:r>
              <a:rPr lang="en-US" sz="5100" dirty="0"/>
              <a:t> Around 100 places for non-feeder </a:t>
            </a:r>
          </a:p>
          <a:p>
            <a:pPr marL="0" indent="0">
              <a:buNone/>
            </a:pPr>
            <a:r>
              <a:rPr lang="en-US" sz="5100" dirty="0"/>
              <a:t>   primary school applicants</a:t>
            </a:r>
          </a:p>
          <a:p>
            <a:pPr marL="0" indent="0">
              <a:buNone/>
            </a:pPr>
            <a:endParaRPr lang="en-US" sz="5100" dirty="0"/>
          </a:p>
          <a:p>
            <a:r>
              <a:rPr lang="en-US" sz="5100" dirty="0"/>
              <a:t>  Interview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5100" dirty="0"/>
              <a:t>     ~ 450 shortlisted applicants</a:t>
            </a:r>
          </a:p>
          <a:p>
            <a:pPr marL="521208" lvl="2" indent="0">
              <a:buNone/>
            </a:pPr>
            <a:endParaRPr lang="en-US" sz="1400" dirty="0"/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5100" dirty="0"/>
              <a:t>     Criteria:</a:t>
            </a:r>
          </a:p>
          <a:p>
            <a:pPr marL="0" indent="0">
              <a:buNone/>
            </a:pPr>
            <a:r>
              <a:rPr lang="en-US" sz="5100" dirty="0"/>
              <a:t>                -  information provided/ documents</a:t>
            </a:r>
          </a:p>
          <a:p>
            <a:pPr marL="0" indent="0">
              <a:buNone/>
            </a:pPr>
            <a:r>
              <a:rPr lang="en-US" sz="5100" dirty="0"/>
              <a:t>                -  rank order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2</a:t>
            </a:fld>
            <a:endParaRPr lang="en-US"/>
          </a:p>
        </p:txBody>
      </p:sp>
      <p:pic>
        <p:nvPicPr>
          <p:cNvPr id="9" name="Picture 6" descr="school badge">
            <a:extLst>
              <a:ext uri="{FF2B5EF4-FFF2-40B4-BE49-F238E27FC236}">
                <a16:creationId xmlns:a16="http://schemas.microsoft.com/office/drawing/2014/main" id="{888DCD96-16B6-4B62-A01E-55FED7FF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1" y="185403"/>
            <a:ext cx="1111550" cy="11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4956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-59817"/>
            <a:ext cx="9371949" cy="1183566"/>
          </a:xfrm>
        </p:spPr>
        <p:txBody>
          <a:bodyPr>
            <a:normAutofit/>
          </a:bodyPr>
          <a:lstStyle/>
          <a:p>
            <a:r>
              <a:rPr lang="en-US" sz="5000" dirty="0"/>
              <a:t>Fee Remission Scheme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699" y="1533655"/>
            <a:ext cx="10367141" cy="5710603"/>
          </a:xfrm>
        </p:spPr>
        <p:txBody>
          <a:bodyPr>
            <a:noAutofit/>
          </a:bodyPr>
          <a:lstStyle/>
          <a:p>
            <a:r>
              <a:rPr lang="en-US" sz="4000" dirty="0"/>
              <a:t>Application documents required 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Tx/>
              <a:buChar char="-"/>
            </a:pPr>
            <a:r>
              <a:rPr lang="en-US" sz="4000" dirty="0"/>
              <a:t> Completed fee remission application forms with photocopies of required supporting documentary evidence</a:t>
            </a:r>
          </a:p>
          <a:p>
            <a:pPr>
              <a:buFontTx/>
              <a:buChar char="-"/>
            </a:pPr>
            <a:r>
              <a:rPr lang="en-US" sz="4000" dirty="0"/>
              <a:t> A signed declaration under oath</a:t>
            </a:r>
          </a:p>
          <a:p>
            <a:pPr>
              <a:buFontTx/>
              <a:buChar char="-"/>
            </a:pPr>
            <a:r>
              <a:rPr lang="en-US" sz="4000" dirty="0"/>
              <a:t> 3 self-addressed and stamped envelopes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20</a:t>
            </a:fld>
            <a:endParaRPr lang="en-US"/>
          </a:p>
        </p:txBody>
      </p:sp>
      <p:pic>
        <p:nvPicPr>
          <p:cNvPr id="9" name="Picture 6" descr="school badge">
            <a:extLst>
              <a:ext uri="{FF2B5EF4-FFF2-40B4-BE49-F238E27FC236}">
                <a16:creationId xmlns:a16="http://schemas.microsoft.com/office/drawing/2014/main" id="{888DCD96-16B6-4B62-A01E-55FED7FF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1" y="185403"/>
            <a:ext cx="1111550" cy="11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3041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-59817"/>
            <a:ext cx="9371949" cy="1183566"/>
          </a:xfrm>
        </p:spPr>
        <p:txBody>
          <a:bodyPr>
            <a:normAutofit/>
          </a:bodyPr>
          <a:lstStyle/>
          <a:p>
            <a:r>
              <a:rPr lang="en-US" sz="5000" dirty="0"/>
              <a:t>Fee Remission Scheme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699" y="1060675"/>
            <a:ext cx="10367141" cy="571060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4000" dirty="0"/>
              <a:t> </a:t>
            </a:r>
            <a:r>
              <a:rPr lang="en-US" sz="3500" dirty="0"/>
              <a:t>Fee remission calculator at school website         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500" dirty="0"/>
              <a:t>    (www.spcc.edu.hk) </a:t>
            </a:r>
          </a:p>
          <a:p>
            <a:pPr>
              <a:spcBef>
                <a:spcPts val="600"/>
              </a:spcBef>
            </a:pPr>
            <a:r>
              <a:rPr lang="en-US" sz="3500" dirty="0"/>
              <a:t> Application period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500" dirty="0"/>
              <a:t>    - School Nomination Scheme (FN) applicants:  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500" dirty="0"/>
              <a:t>            30 Oct to 17 Nov 2023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500" dirty="0"/>
              <a:t>    - Other applicants after admission: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500" dirty="0"/>
              <a:t>            April to Mid-May 2024</a:t>
            </a:r>
          </a:p>
          <a:p>
            <a:pPr>
              <a:spcBef>
                <a:spcPts val="600"/>
              </a:spcBef>
            </a:pPr>
            <a:r>
              <a:rPr lang="en-US" sz="3500" dirty="0"/>
              <a:t> Renewal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500" dirty="0"/>
              <a:t>    - application made annually</a:t>
            </a:r>
          </a:p>
          <a:p>
            <a:pPr>
              <a:spcBef>
                <a:spcPts val="600"/>
              </a:spcBef>
            </a:pPr>
            <a:r>
              <a:rPr lang="en-US" sz="3500" dirty="0"/>
              <a:t> Information kept confidential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21</a:t>
            </a:fld>
            <a:endParaRPr lang="en-US"/>
          </a:p>
        </p:txBody>
      </p:sp>
      <p:pic>
        <p:nvPicPr>
          <p:cNvPr id="9" name="Picture 6" descr="school badge">
            <a:extLst>
              <a:ext uri="{FF2B5EF4-FFF2-40B4-BE49-F238E27FC236}">
                <a16:creationId xmlns:a16="http://schemas.microsoft.com/office/drawing/2014/main" id="{888DCD96-16B6-4B62-A01E-55FED7FF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1" y="185403"/>
            <a:ext cx="1111550" cy="11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9205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-59817"/>
            <a:ext cx="9371949" cy="1183566"/>
          </a:xfrm>
        </p:spPr>
        <p:txBody>
          <a:bodyPr>
            <a:normAutofit/>
          </a:bodyPr>
          <a:lstStyle/>
          <a:p>
            <a:r>
              <a:rPr lang="en-US" sz="5000" dirty="0"/>
              <a:t>Bursary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699" y="1249867"/>
            <a:ext cx="10367141" cy="571060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4000" dirty="0"/>
              <a:t>For full fee remission students</a:t>
            </a:r>
          </a:p>
          <a:p>
            <a:pPr marL="0" indent="0">
              <a:spcBef>
                <a:spcPts val="600"/>
              </a:spcBef>
              <a:buNone/>
            </a:pP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4000" dirty="0"/>
              <a:t>Maximum subsidy per annum 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4000" dirty="0"/>
              <a:t>      $4,000 meals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4000" dirty="0"/>
              <a:t>      $3,000 textbooks*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4000" dirty="0"/>
              <a:t>      $2,000 school uniforms</a:t>
            </a:r>
          </a:p>
          <a:p>
            <a:pPr marL="0" indent="0">
              <a:spcBef>
                <a:spcPts val="600"/>
              </a:spcBef>
              <a:buNone/>
            </a:pPr>
            <a:endParaRPr lang="en-US" sz="10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3000" i="1" dirty="0"/>
              <a:t>*To deduct the amount received from Government textbook assistance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22</a:t>
            </a:fld>
            <a:endParaRPr lang="en-US"/>
          </a:p>
        </p:txBody>
      </p:sp>
      <p:pic>
        <p:nvPicPr>
          <p:cNvPr id="9" name="Picture 6" descr="school badge">
            <a:extLst>
              <a:ext uri="{FF2B5EF4-FFF2-40B4-BE49-F238E27FC236}">
                <a16:creationId xmlns:a16="http://schemas.microsoft.com/office/drawing/2014/main" id="{888DCD96-16B6-4B62-A01E-55FED7FF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1" y="185403"/>
            <a:ext cx="1111550" cy="11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254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-59817"/>
            <a:ext cx="10366814" cy="1183566"/>
          </a:xfrm>
        </p:spPr>
        <p:txBody>
          <a:bodyPr>
            <a:normAutofit fontScale="90000"/>
          </a:bodyPr>
          <a:lstStyle/>
          <a:p>
            <a:r>
              <a:rPr lang="en-US" sz="5000" dirty="0"/>
              <a:t>Subsidy for Overseas Enrichment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7804" y="1300201"/>
            <a:ext cx="10924195" cy="5710603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  <a:spcBef>
                <a:spcPts val="600"/>
              </a:spcBef>
            </a:pPr>
            <a:r>
              <a:rPr lang="en-US" sz="3200" dirty="0"/>
              <a:t> E.g. F1 English Enhancement Program - London UK 2023</a:t>
            </a:r>
          </a:p>
          <a:p>
            <a:pPr marL="0" indent="0">
              <a:lnSpc>
                <a:spcPct val="50000"/>
              </a:lnSpc>
              <a:spcBef>
                <a:spcPts val="600"/>
              </a:spcBef>
              <a:buNone/>
            </a:pPr>
            <a:r>
              <a:rPr lang="en-US" sz="3200" dirty="0"/>
              <a:t>   </a:t>
            </a:r>
          </a:p>
          <a:p>
            <a:pPr marL="0" indent="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3200" dirty="0"/>
              <a:t>   Items payable by students: $43,500</a:t>
            </a:r>
          </a:p>
          <a:p>
            <a:pPr marL="0" indent="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3200" dirty="0"/>
              <a:t>   For students under the Fee Remission Scheme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23</a:t>
            </a:fld>
            <a:endParaRPr lang="en-US"/>
          </a:p>
        </p:txBody>
      </p:sp>
      <p:pic>
        <p:nvPicPr>
          <p:cNvPr id="9" name="Picture 6" descr="school badge">
            <a:extLst>
              <a:ext uri="{FF2B5EF4-FFF2-40B4-BE49-F238E27FC236}">
                <a16:creationId xmlns:a16="http://schemas.microsoft.com/office/drawing/2014/main" id="{888DCD96-16B6-4B62-A01E-55FED7FF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1" y="185403"/>
            <a:ext cx="1111550" cy="11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DBF57B4-31E5-441E-91CF-F2ED9A6A14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30053"/>
              </p:ext>
            </p:extLst>
          </p:nvPr>
        </p:nvGraphicFramePr>
        <p:xfrm>
          <a:off x="410402" y="3149344"/>
          <a:ext cx="11366437" cy="312157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067481">
                  <a:extLst>
                    <a:ext uri="{9D8B030D-6E8A-4147-A177-3AD203B41FA5}">
                      <a16:colId xmlns:a16="http://schemas.microsoft.com/office/drawing/2014/main" val="553781343"/>
                    </a:ext>
                  </a:extLst>
                </a:gridCol>
                <a:gridCol w="3810249">
                  <a:extLst>
                    <a:ext uri="{9D8B030D-6E8A-4147-A177-3AD203B41FA5}">
                      <a16:colId xmlns:a16="http://schemas.microsoft.com/office/drawing/2014/main" val="2110738434"/>
                    </a:ext>
                  </a:extLst>
                </a:gridCol>
                <a:gridCol w="3488707">
                  <a:extLst>
                    <a:ext uri="{9D8B030D-6E8A-4147-A177-3AD203B41FA5}">
                      <a16:colId xmlns:a16="http://schemas.microsoft.com/office/drawing/2014/main" val="485611906"/>
                    </a:ext>
                  </a:extLst>
                </a:gridCol>
              </a:tblGrid>
              <a:tr h="520262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School Fee Remission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Subsidy Awarded for Tour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Amount Payable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5942302"/>
                  </a:ext>
                </a:extLst>
              </a:tr>
              <a:tr h="520262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$43,500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261348"/>
                  </a:ext>
                </a:extLst>
              </a:tr>
              <a:tr h="520262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$34,800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$8,700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092645"/>
                  </a:ext>
                </a:extLst>
              </a:tr>
              <a:tr h="520262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$26,100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$17,400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277092"/>
                  </a:ext>
                </a:extLst>
              </a:tr>
              <a:tr h="520262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$17,400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$26,100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742149"/>
                  </a:ext>
                </a:extLst>
              </a:tr>
              <a:tr h="520262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$8,700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$34,800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013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642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-59817"/>
            <a:ext cx="9371949" cy="1183566"/>
          </a:xfrm>
        </p:spPr>
        <p:txBody>
          <a:bodyPr>
            <a:normAutofit/>
          </a:bodyPr>
          <a:lstStyle/>
          <a:p>
            <a:r>
              <a:rPr lang="en-US" sz="5000" dirty="0"/>
              <a:t>Emergency Financial Assistance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699" y="1486357"/>
            <a:ext cx="10367141" cy="571060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4000" dirty="0"/>
              <a:t> Family financial circumstances change adversely during the academic year</a:t>
            </a:r>
          </a:p>
          <a:p>
            <a:pPr marL="0" indent="0">
              <a:spcBef>
                <a:spcPts val="600"/>
              </a:spcBef>
              <a:buNone/>
            </a:pP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4000" dirty="0"/>
              <a:t> Applications open throughout the school year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24</a:t>
            </a:fld>
            <a:endParaRPr lang="en-US"/>
          </a:p>
        </p:txBody>
      </p:sp>
      <p:pic>
        <p:nvPicPr>
          <p:cNvPr id="9" name="Picture 6" descr="school badge">
            <a:extLst>
              <a:ext uri="{FF2B5EF4-FFF2-40B4-BE49-F238E27FC236}">
                <a16:creationId xmlns:a16="http://schemas.microsoft.com/office/drawing/2014/main" id="{888DCD96-16B6-4B62-A01E-55FED7FF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1" y="185403"/>
            <a:ext cx="1111550" cy="11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pe07250_">
            <a:extLst>
              <a:ext uri="{FF2B5EF4-FFF2-40B4-BE49-F238E27FC236}">
                <a16:creationId xmlns:a16="http://schemas.microsoft.com/office/drawing/2014/main" id="{0E78D025-4A92-4D90-A397-60DB62F342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414" y="3928240"/>
            <a:ext cx="194627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4648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-59817"/>
            <a:ext cx="9371949" cy="1183566"/>
          </a:xfrm>
        </p:spPr>
        <p:txBody>
          <a:bodyPr>
            <a:normAutofit fontScale="90000"/>
          </a:bodyPr>
          <a:lstStyle/>
          <a:p>
            <a:r>
              <a:rPr lang="en-US" sz="5000" dirty="0"/>
              <a:t>F1 Admissions Briefing Session (2023)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0963" y="1975099"/>
            <a:ext cx="10367141" cy="5710603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7000" dirty="0"/>
              <a:t>FAQ &amp; Admission Information at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sz="2000" dirty="0"/>
          </a:p>
          <a:p>
            <a:pPr marL="0" indent="0" algn="ctr">
              <a:spcBef>
                <a:spcPts val="600"/>
              </a:spcBef>
              <a:buNone/>
            </a:pPr>
            <a:r>
              <a:rPr lang="en-US" sz="7000" dirty="0"/>
              <a:t> </a:t>
            </a:r>
            <a:r>
              <a:rPr lang="en-US" sz="7000" dirty="0">
                <a:hlinkClick r:id="rId2"/>
              </a:rPr>
              <a:t>www.spcc.edu.hk</a:t>
            </a:r>
            <a:endParaRPr lang="en-US" sz="7000" dirty="0"/>
          </a:p>
          <a:p>
            <a:pPr marL="0" indent="0" algn="ctr">
              <a:spcBef>
                <a:spcPts val="600"/>
              </a:spcBef>
              <a:buNone/>
            </a:pPr>
            <a:endParaRPr lang="en-US" sz="5000" dirty="0"/>
          </a:p>
          <a:p>
            <a:pPr marL="0" indent="0">
              <a:spcBef>
                <a:spcPts val="600"/>
              </a:spcBef>
              <a:buNone/>
            </a:pP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25</a:t>
            </a:fld>
            <a:endParaRPr lang="en-US"/>
          </a:p>
        </p:txBody>
      </p:sp>
      <p:pic>
        <p:nvPicPr>
          <p:cNvPr id="9" name="Picture 6" descr="school badge">
            <a:extLst>
              <a:ext uri="{FF2B5EF4-FFF2-40B4-BE49-F238E27FC236}">
                <a16:creationId xmlns:a16="http://schemas.microsoft.com/office/drawing/2014/main" id="{888DCD96-16B6-4B62-A01E-55FED7FF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1" y="185403"/>
            <a:ext cx="1111550" cy="11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952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-59817"/>
            <a:ext cx="9371949" cy="1183566"/>
          </a:xfrm>
        </p:spPr>
        <p:txBody>
          <a:bodyPr>
            <a:normAutofit fontScale="90000"/>
          </a:bodyPr>
          <a:lstStyle/>
          <a:p>
            <a:r>
              <a:rPr lang="en-US" sz="5000" dirty="0"/>
              <a:t>F1 Admissions Briefing Session (2023)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7184" y="2984088"/>
            <a:ext cx="10367141" cy="5710603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8000" b="1" dirty="0"/>
              <a:t>Thank you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sz="5000" dirty="0"/>
          </a:p>
          <a:p>
            <a:pPr marL="0" indent="0">
              <a:spcBef>
                <a:spcPts val="600"/>
              </a:spcBef>
              <a:buNone/>
            </a:pP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26</a:t>
            </a:fld>
            <a:endParaRPr lang="en-US"/>
          </a:p>
        </p:txBody>
      </p:sp>
      <p:pic>
        <p:nvPicPr>
          <p:cNvPr id="9" name="Picture 6" descr="school badge">
            <a:extLst>
              <a:ext uri="{FF2B5EF4-FFF2-40B4-BE49-F238E27FC236}">
                <a16:creationId xmlns:a16="http://schemas.microsoft.com/office/drawing/2014/main" id="{888DCD96-16B6-4B62-A01E-55FED7FF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1" y="185403"/>
            <a:ext cx="1111550" cy="11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1899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-59817"/>
            <a:ext cx="9371949" cy="1183566"/>
          </a:xfrm>
        </p:spPr>
        <p:txBody>
          <a:bodyPr>
            <a:normAutofit/>
          </a:bodyPr>
          <a:lstStyle/>
          <a:p>
            <a:r>
              <a:rPr lang="en-US" sz="5000" dirty="0"/>
              <a:t>General Admission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601" y="1434662"/>
            <a:ext cx="11651519" cy="4729655"/>
          </a:xfrm>
        </p:spPr>
        <p:txBody>
          <a:bodyPr>
            <a:normAutofit fontScale="92500"/>
          </a:bodyPr>
          <a:lstStyle/>
          <a:p>
            <a:r>
              <a:rPr lang="en-US" sz="5100" dirty="0"/>
              <a:t>Admission criteria</a:t>
            </a:r>
          </a:p>
          <a:p>
            <a:pPr marL="0" indent="0">
              <a:buNone/>
            </a:pPr>
            <a:r>
              <a:rPr lang="en-US" sz="5100" dirty="0"/>
              <a:t>     - Conduct			      (10 points)</a:t>
            </a:r>
          </a:p>
          <a:p>
            <a:pPr marL="0" indent="0">
              <a:buNone/>
            </a:pPr>
            <a:r>
              <a:rPr lang="en-US" sz="5100" dirty="0"/>
              <a:t>     - Academic &amp; non-academic performance</a:t>
            </a:r>
          </a:p>
          <a:p>
            <a:pPr marL="0" indent="0">
              <a:buNone/>
            </a:pPr>
            <a:r>
              <a:rPr lang="en-US" sz="5100" dirty="0"/>
              <a:t>                                                    (20 points)</a:t>
            </a:r>
          </a:p>
          <a:p>
            <a:pPr marL="0" indent="0">
              <a:buNone/>
            </a:pPr>
            <a:r>
              <a:rPr lang="en-US" sz="5100" dirty="0"/>
              <a:t>     - Interview                         (35 points)</a:t>
            </a:r>
          </a:p>
          <a:p>
            <a:pPr marL="0" indent="0">
              <a:buNone/>
            </a:pPr>
            <a:r>
              <a:rPr lang="en-US" sz="5100" dirty="0"/>
              <a:t>     - Rank order                      (35 points)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3</a:t>
            </a:fld>
            <a:endParaRPr lang="en-US"/>
          </a:p>
        </p:txBody>
      </p:sp>
      <p:pic>
        <p:nvPicPr>
          <p:cNvPr id="9" name="Picture 6" descr="school badge">
            <a:extLst>
              <a:ext uri="{FF2B5EF4-FFF2-40B4-BE49-F238E27FC236}">
                <a16:creationId xmlns:a16="http://schemas.microsoft.com/office/drawing/2014/main" id="{888DCD96-16B6-4B62-A01E-55FED7FF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1" y="185403"/>
            <a:ext cx="1111550" cy="11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2017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-59817"/>
            <a:ext cx="9371949" cy="1183566"/>
          </a:xfrm>
        </p:spPr>
        <p:txBody>
          <a:bodyPr>
            <a:normAutofit/>
          </a:bodyPr>
          <a:lstStyle/>
          <a:p>
            <a:r>
              <a:rPr lang="en-US" sz="5000" dirty="0"/>
              <a:t>School Nomination Schemes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25810" y="2032085"/>
            <a:ext cx="9956476" cy="5505652"/>
          </a:xfrm>
        </p:spPr>
        <p:txBody>
          <a:bodyPr>
            <a:normAutofit/>
          </a:bodyPr>
          <a:lstStyle/>
          <a:p>
            <a:r>
              <a:rPr lang="en-US" sz="4800" b="1" dirty="0"/>
              <a:t> Students with Financial Needs (FN)</a:t>
            </a:r>
          </a:p>
          <a:p>
            <a:pPr>
              <a:spcBef>
                <a:spcPts val="3000"/>
              </a:spcBef>
            </a:pPr>
            <a:r>
              <a:rPr lang="en-US" sz="4800" b="1" dirty="0"/>
              <a:t> Outstanding Students (OS)</a:t>
            </a:r>
          </a:p>
          <a:p>
            <a:pPr marL="0" indent="0">
              <a:buNone/>
            </a:pPr>
            <a:endParaRPr lang="en-US" sz="50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4</a:t>
            </a:fld>
            <a:endParaRPr lang="en-US"/>
          </a:p>
        </p:txBody>
      </p:sp>
      <p:pic>
        <p:nvPicPr>
          <p:cNvPr id="9" name="Picture 6" descr="school badge">
            <a:extLst>
              <a:ext uri="{FF2B5EF4-FFF2-40B4-BE49-F238E27FC236}">
                <a16:creationId xmlns:a16="http://schemas.microsoft.com/office/drawing/2014/main" id="{888DCD96-16B6-4B62-A01E-55FED7FF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1" y="185403"/>
            <a:ext cx="1111550" cy="11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j0398157">
            <a:extLst>
              <a:ext uri="{FF2B5EF4-FFF2-40B4-BE49-F238E27FC236}">
                <a16:creationId xmlns:a16="http://schemas.microsoft.com/office/drawing/2014/main" id="{AF350B35-F58A-417D-989F-779A3CD21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5402" y="3658099"/>
            <a:ext cx="1657350" cy="221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7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-59817"/>
            <a:ext cx="9371949" cy="1183566"/>
          </a:xfrm>
        </p:spPr>
        <p:txBody>
          <a:bodyPr>
            <a:normAutofit/>
          </a:bodyPr>
          <a:lstStyle/>
          <a:p>
            <a:r>
              <a:rPr lang="en-US" sz="5000" dirty="0"/>
              <a:t>School Nomination Scheme (FN)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700" y="1434662"/>
            <a:ext cx="9815348" cy="5194738"/>
          </a:xfrm>
        </p:spPr>
        <p:txBody>
          <a:bodyPr>
            <a:normAutofit fontScale="85000" lnSpcReduction="20000"/>
          </a:bodyPr>
          <a:lstStyle/>
          <a:p>
            <a:r>
              <a:rPr lang="en-US" sz="5100" dirty="0"/>
              <a:t> Students with Financial Needs</a:t>
            </a:r>
          </a:p>
          <a:p>
            <a:pPr>
              <a:lnSpc>
                <a:spcPct val="110000"/>
              </a:lnSpc>
            </a:pPr>
            <a:r>
              <a:rPr lang="en-US" sz="5100" dirty="0"/>
              <a:t>  Application criteria</a:t>
            </a:r>
          </a:p>
          <a:p>
            <a:pPr marL="0" indent="0">
              <a:buNone/>
            </a:pPr>
            <a:r>
              <a:rPr lang="en-US" sz="5100" dirty="0"/>
              <a:t>	- Eligible for 100% fee remission</a:t>
            </a:r>
          </a:p>
          <a:p>
            <a:pPr marL="0" indent="0">
              <a:buNone/>
            </a:pPr>
            <a:r>
              <a:rPr lang="en-US" sz="5100" dirty="0"/>
              <a:t>	- Rank top 10 in the whole level</a:t>
            </a:r>
          </a:p>
          <a:p>
            <a:pPr marL="0" indent="0">
              <a:buNone/>
            </a:pPr>
            <a:r>
              <a:rPr lang="en-US" sz="5100" dirty="0"/>
              <a:t>	- Grade B or above in conduct</a:t>
            </a:r>
          </a:p>
          <a:p>
            <a:pPr marL="0" indent="0">
              <a:buNone/>
            </a:pPr>
            <a:r>
              <a:rPr lang="en-US" sz="5100" dirty="0"/>
              <a:t>	- Headteachers’ nomination</a:t>
            </a:r>
          </a:p>
          <a:p>
            <a:pPr>
              <a:lnSpc>
                <a:spcPct val="110000"/>
              </a:lnSpc>
            </a:pPr>
            <a:r>
              <a:rPr lang="en-US" sz="5100" dirty="0"/>
              <a:t>  100% fee remission in F.1 </a:t>
            </a:r>
          </a:p>
          <a:p>
            <a:pPr marL="0" indent="0">
              <a:buNone/>
            </a:pPr>
            <a:r>
              <a:rPr lang="en-US" sz="5100" dirty="0"/>
              <a:t>    (annual application)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5</a:t>
            </a:fld>
            <a:endParaRPr lang="en-US"/>
          </a:p>
        </p:txBody>
      </p:sp>
      <p:pic>
        <p:nvPicPr>
          <p:cNvPr id="9" name="Picture 6" descr="school badge">
            <a:extLst>
              <a:ext uri="{FF2B5EF4-FFF2-40B4-BE49-F238E27FC236}">
                <a16:creationId xmlns:a16="http://schemas.microsoft.com/office/drawing/2014/main" id="{888DCD96-16B6-4B62-A01E-55FED7FF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1" y="185403"/>
            <a:ext cx="1111550" cy="11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7989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-59817"/>
            <a:ext cx="9371949" cy="1183566"/>
          </a:xfrm>
        </p:spPr>
        <p:txBody>
          <a:bodyPr>
            <a:normAutofit/>
          </a:bodyPr>
          <a:lstStyle/>
          <a:p>
            <a:r>
              <a:rPr lang="en-US" sz="5000" dirty="0"/>
              <a:t>School Nomination Scheme (OS)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700" y="1434662"/>
            <a:ext cx="9815348" cy="4729655"/>
          </a:xfrm>
        </p:spPr>
        <p:txBody>
          <a:bodyPr>
            <a:noAutofit/>
          </a:bodyPr>
          <a:lstStyle/>
          <a:p>
            <a:r>
              <a:rPr lang="en-US" sz="4300" dirty="0"/>
              <a:t> Very outstanding students</a:t>
            </a:r>
          </a:p>
          <a:p>
            <a:r>
              <a:rPr lang="en-US" sz="4300" dirty="0"/>
              <a:t>  Application criteria</a:t>
            </a:r>
          </a:p>
          <a:p>
            <a:pPr marL="0" indent="0">
              <a:buNone/>
            </a:pPr>
            <a:r>
              <a:rPr lang="en-US" sz="4300" dirty="0"/>
              <a:t>	- Rank 1st in the whole level</a:t>
            </a:r>
          </a:p>
          <a:p>
            <a:pPr marL="0" indent="0">
              <a:buNone/>
            </a:pPr>
            <a:r>
              <a:rPr lang="en-US" sz="4300" dirty="0"/>
              <a:t>	- Grade B or above in conduct</a:t>
            </a:r>
          </a:p>
          <a:p>
            <a:pPr marL="0" indent="0">
              <a:buNone/>
            </a:pPr>
            <a:r>
              <a:rPr lang="en-US" sz="4300" dirty="0"/>
              <a:t>	- Headteachers’ nomination</a:t>
            </a:r>
          </a:p>
          <a:p>
            <a:r>
              <a:rPr lang="en-US" sz="4300" dirty="0"/>
              <a:t> Academic entrance scholarship</a:t>
            </a:r>
          </a:p>
          <a:p>
            <a:pPr marL="0" indent="0">
              <a:buNone/>
            </a:pPr>
            <a:r>
              <a:rPr lang="en-US" sz="4300" dirty="0"/>
              <a:t>	- $2,000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6</a:t>
            </a:fld>
            <a:endParaRPr lang="en-US"/>
          </a:p>
        </p:txBody>
      </p:sp>
      <p:pic>
        <p:nvPicPr>
          <p:cNvPr id="9" name="Picture 6" descr="school badge">
            <a:extLst>
              <a:ext uri="{FF2B5EF4-FFF2-40B4-BE49-F238E27FC236}">
                <a16:creationId xmlns:a16="http://schemas.microsoft.com/office/drawing/2014/main" id="{888DCD96-16B6-4B62-A01E-55FED7FF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1" y="185403"/>
            <a:ext cx="1111550" cy="11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9390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-59817"/>
            <a:ext cx="9371949" cy="1183566"/>
          </a:xfrm>
        </p:spPr>
        <p:txBody>
          <a:bodyPr>
            <a:normAutofit/>
          </a:bodyPr>
          <a:lstStyle/>
          <a:p>
            <a:r>
              <a:rPr lang="en-US" sz="5000" dirty="0"/>
              <a:t>School Nomination Schemes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700" y="1377743"/>
            <a:ext cx="9956476" cy="5505652"/>
          </a:xfrm>
        </p:spPr>
        <p:txBody>
          <a:bodyPr>
            <a:normAutofit fontScale="40000" lnSpcReduction="20000"/>
          </a:bodyPr>
          <a:lstStyle/>
          <a:p>
            <a:r>
              <a:rPr lang="en-US" sz="8000" b="1" dirty="0"/>
              <a:t> Students with Financial Needs (FN)</a:t>
            </a:r>
          </a:p>
          <a:p>
            <a:r>
              <a:rPr lang="en-US" sz="8000" b="1" dirty="0"/>
              <a:t> Outstanding Students (OS)</a:t>
            </a:r>
          </a:p>
          <a:p>
            <a:pPr marL="0" indent="0">
              <a:buNone/>
            </a:pPr>
            <a:endParaRPr lang="en-US" sz="5000" b="1" dirty="0"/>
          </a:p>
          <a:p>
            <a:pPr marL="0" indent="0">
              <a:buNone/>
            </a:pPr>
            <a:r>
              <a:rPr lang="en-US" sz="8000" dirty="0"/>
              <a:t>To apply </a:t>
            </a:r>
          </a:p>
          <a:p>
            <a:pPr marL="0" indent="0">
              <a:buNone/>
            </a:pPr>
            <a:r>
              <a:rPr lang="en-US" sz="8000" dirty="0"/>
              <a:t>    -  specify in application form (Part IV)</a:t>
            </a:r>
          </a:p>
          <a:p>
            <a:pPr marL="0" indent="0">
              <a:buNone/>
            </a:pPr>
            <a:r>
              <a:rPr lang="en-US" sz="8000" dirty="0"/>
              <a:t>    -  School Nomination Form </a:t>
            </a:r>
          </a:p>
          <a:p>
            <a:pPr marL="0" indent="0">
              <a:buNone/>
            </a:pPr>
            <a:r>
              <a:rPr lang="en-US" sz="8000" dirty="0"/>
              <a:t>        (</a:t>
            </a:r>
            <a:r>
              <a:rPr lang="en-US" sz="8000" u="sng" dirty="0"/>
              <a:t>upload</a:t>
            </a:r>
            <a:r>
              <a:rPr lang="en-US" sz="8000" dirty="0"/>
              <a:t> scanned copy </a:t>
            </a:r>
            <a:r>
              <a:rPr lang="en-US" sz="8000" b="1" dirty="0"/>
              <a:t>AND</a:t>
            </a:r>
            <a:r>
              <a:rPr lang="en-US" sz="8000" dirty="0"/>
              <a:t> </a:t>
            </a:r>
            <a:r>
              <a:rPr lang="en-US" sz="8000" u="sng" dirty="0"/>
              <a:t>return</a:t>
            </a:r>
            <a:r>
              <a:rPr lang="en-US" sz="8000" dirty="0"/>
              <a:t> original copy)</a:t>
            </a:r>
          </a:p>
          <a:p>
            <a:pPr marL="0" indent="0">
              <a:buNone/>
            </a:pPr>
            <a:r>
              <a:rPr lang="en-US" sz="8000" dirty="0"/>
              <a:t>    -  Fee Remission Application Form &amp; </a:t>
            </a:r>
          </a:p>
          <a:p>
            <a:pPr marL="0" indent="0">
              <a:buNone/>
            </a:pPr>
            <a:r>
              <a:rPr lang="en-US" sz="8000" dirty="0"/>
              <a:t>        supporting documents </a:t>
            </a:r>
            <a:r>
              <a:rPr lang="en-US" sz="8000" u="sng" dirty="0"/>
              <a:t>by hand</a:t>
            </a:r>
          </a:p>
          <a:p>
            <a:pPr marL="0" indent="0">
              <a:buNone/>
            </a:pPr>
            <a:r>
              <a:rPr lang="en-US" sz="8000" dirty="0"/>
              <a:t>        [</a:t>
            </a:r>
            <a:r>
              <a:rPr lang="en-US" sz="8000" i="1" dirty="0"/>
              <a:t>FN Scheme only </a:t>
            </a:r>
            <a:r>
              <a:rPr lang="en-US" sz="8000" dirty="0"/>
              <a:t>]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7</a:t>
            </a:fld>
            <a:endParaRPr lang="en-US"/>
          </a:p>
        </p:txBody>
      </p:sp>
      <p:pic>
        <p:nvPicPr>
          <p:cNvPr id="9" name="Picture 6" descr="school badge">
            <a:extLst>
              <a:ext uri="{FF2B5EF4-FFF2-40B4-BE49-F238E27FC236}">
                <a16:creationId xmlns:a16="http://schemas.microsoft.com/office/drawing/2014/main" id="{888DCD96-16B6-4B62-A01E-55FED7FF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1" y="185403"/>
            <a:ext cx="1111550" cy="11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j0287493">
            <a:extLst>
              <a:ext uri="{FF2B5EF4-FFF2-40B4-BE49-F238E27FC236}">
                <a16:creationId xmlns:a16="http://schemas.microsoft.com/office/drawing/2014/main" id="{A0B35851-C6D2-42FC-A9ED-260B35A4B6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9052" y="4765445"/>
            <a:ext cx="1168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896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-59817"/>
            <a:ext cx="9371949" cy="1183566"/>
          </a:xfrm>
        </p:spPr>
        <p:txBody>
          <a:bodyPr>
            <a:normAutofit/>
          </a:bodyPr>
          <a:lstStyle/>
          <a:p>
            <a:r>
              <a:rPr lang="en-US" sz="5000" dirty="0"/>
              <a:t>School Nomination Schemes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5359" y="1292148"/>
            <a:ext cx="11590770" cy="55056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300" b="1" dirty="0"/>
              <a:t>           </a:t>
            </a:r>
            <a:r>
              <a:rPr lang="en-US" sz="3000" b="1" dirty="0"/>
              <a:t>School Nomination Form </a:t>
            </a:r>
          </a:p>
          <a:p>
            <a:pPr marL="0" indent="0">
              <a:buNone/>
            </a:pPr>
            <a:r>
              <a:rPr lang="en-US" sz="2800" dirty="0"/>
              <a:t>    (1)  obtain the Primary School Headteacher’s consent</a:t>
            </a:r>
          </a:p>
          <a:p>
            <a:pPr marL="0" indent="0">
              <a:buNone/>
            </a:pPr>
            <a:r>
              <a:rPr lang="en-US" sz="2800" dirty="0"/>
              <a:t>    (2)  give the School Nomination Form to the Headteacher 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800" dirty="0"/>
              <a:t>           (download from system)</a:t>
            </a:r>
          </a:p>
          <a:p>
            <a:pPr marL="0" indent="0">
              <a:buNone/>
            </a:pPr>
            <a:r>
              <a:rPr lang="en-US" sz="2800" dirty="0"/>
              <a:t>    (3)  consult the Headteacher how he / she would like to return the form 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800" b="1" dirty="0"/>
              <a:t>            Method 1 (Applicant to upload AND return form)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800" b="1" dirty="0"/>
              <a:t>            Method 2 (Headteacher to upload AND return form)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800" dirty="0"/>
              <a:t>            for </a:t>
            </a:r>
            <a:r>
              <a:rPr lang="en-US" sz="2800" u="sng" dirty="0"/>
              <a:t>Method 2</a:t>
            </a:r>
            <a:r>
              <a:rPr lang="en-US" sz="2800" dirty="0"/>
              <a:t>, please ask your Headteacher to provide a school-domain 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800" dirty="0"/>
              <a:t>            email address for you to enter in the system       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800" dirty="0"/>
              <a:t>    (4)  the original copy must be returned to the College by post /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/>
              <a:t>           by hand before the application deadline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3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8</a:t>
            </a:fld>
            <a:endParaRPr lang="en-US"/>
          </a:p>
        </p:txBody>
      </p:sp>
      <p:pic>
        <p:nvPicPr>
          <p:cNvPr id="9" name="Picture 6" descr="school badge">
            <a:extLst>
              <a:ext uri="{FF2B5EF4-FFF2-40B4-BE49-F238E27FC236}">
                <a16:creationId xmlns:a16="http://schemas.microsoft.com/office/drawing/2014/main" id="{888DCD96-16B6-4B62-A01E-55FED7FF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1" y="185403"/>
            <a:ext cx="1111550" cy="11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j0287493">
            <a:extLst>
              <a:ext uri="{FF2B5EF4-FFF2-40B4-BE49-F238E27FC236}">
                <a16:creationId xmlns:a16="http://schemas.microsoft.com/office/drawing/2014/main" id="{A0B35851-C6D2-42FC-A9ED-260B35A4B6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4828" y="1663817"/>
            <a:ext cx="1168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4739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-59817"/>
            <a:ext cx="9371949" cy="1183566"/>
          </a:xfrm>
        </p:spPr>
        <p:txBody>
          <a:bodyPr>
            <a:normAutofit/>
          </a:bodyPr>
          <a:lstStyle/>
          <a:p>
            <a:r>
              <a:rPr lang="en-US" sz="5000" dirty="0"/>
              <a:t>Young Talents (YT) Scheme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699" y="1434662"/>
            <a:ext cx="10367141" cy="4729655"/>
          </a:xfrm>
        </p:spPr>
        <p:txBody>
          <a:bodyPr>
            <a:normAutofit fontScale="70000" lnSpcReduction="20000"/>
          </a:bodyPr>
          <a:lstStyle/>
          <a:p>
            <a:r>
              <a:rPr lang="en-US" sz="5100" dirty="0"/>
              <a:t> Achieve national/ regional junior level</a:t>
            </a:r>
          </a:p>
          <a:p>
            <a:r>
              <a:rPr lang="en-US" sz="5100" dirty="0"/>
              <a:t> YT Scholarship - $4,000</a:t>
            </a:r>
          </a:p>
          <a:p>
            <a:r>
              <a:rPr lang="en-US" sz="5100" dirty="0"/>
              <a:t> Renewable yearly</a:t>
            </a:r>
          </a:p>
          <a:p>
            <a:pPr marL="0" indent="0">
              <a:buNone/>
            </a:pPr>
            <a:r>
              <a:rPr lang="en-US" sz="5100" dirty="0"/>
              <a:t>      - Satisfactory performance in the talented area</a:t>
            </a:r>
          </a:p>
          <a:p>
            <a:pPr marL="0" indent="0">
              <a:buNone/>
            </a:pPr>
            <a:r>
              <a:rPr lang="en-US" sz="5100" dirty="0"/>
              <a:t>      - Grade B or above in conduct</a:t>
            </a:r>
          </a:p>
          <a:p>
            <a:r>
              <a:rPr lang="en-US" sz="5100" dirty="0"/>
              <a:t> Shortlisted applicants – interview in mid Dec</a:t>
            </a:r>
          </a:p>
          <a:p>
            <a:pPr marL="0" indent="0">
              <a:buNone/>
            </a:pPr>
            <a:r>
              <a:rPr lang="en-US" sz="5100" dirty="0"/>
              <a:t>-----------------------------------------------------------------</a:t>
            </a:r>
          </a:p>
          <a:p>
            <a:r>
              <a:rPr lang="en-US" sz="5100" dirty="0"/>
              <a:t> </a:t>
            </a:r>
            <a:r>
              <a:rPr lang="en-US" sz="5100" dirty="0" err="1"/>
              <a:t>Programme</a:t>
            </a:r>
            <a:r>
              <a:rPr lang="en-US" sz="5100" dirty="0"/>
              <a:t> for musically gifted</a:t>
            </a:r>
          </a:p>
          <a:p>
            <a:r>
              <a:rPr lang="en-US" sz="5100" dirty="0"/>
              <a:t> Sports training by coaches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9</a:t>
            </a:fld>
            <a:endParaRPr lang="en-US"/>
          </a:p>
        </p:txBody>
      </p:sp>
      <p:pic>
        <p:nvPicPr>
          <p:cNvPr id="9" name="Picture 6" descr="school badge">
            <a:extLst>
              <a:ext uri="{FF2B5EF4-FFF2-40B4-BE49-F238E27FC236}">
                <a16:creationId xmlns:a16="http://schemas.microsoft.com/office/drawing/2014/main" id="{888DCD96-16B6-4B62-A01E-55FED7FF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1" y="185403"/>
            <a:ext cx="1111550" cy="111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1209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cology 16x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ture ecology education photo presentation.potx" id="{C2041BFC-79DD-469A-9C9C-CE3A45FF64F3}" vid="{F6D325B2-35D9-40C5-B4CD-C0A8483D5659}"/>
    </a:ext>
  </a:extLst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Nature ecology education photo presentation</Template>
  <TotalTime>1420</TotalTime>
  <Words>1371</Words>
  <Application>Microsoft Office PowerPoint</Application>
  <PresentationFormat>Widescreen</PresentationFormat>
  <Paragraphs>266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新細明體</vt:lpstr>
      <vt:lpstr>Arial</vt:lpstr>
      <vt:lpstr>Corbel</vt:lpstr>
      <vt:lpstr>Wingdings</vt:lpstr>
      <vt:lpstr>Ecology 16x9</vt:lpstr>
      <vt:lpstr>Admissions</vt:lpstr>
      <vt:lpstr>General Admission</vt:lpstr>
      <vt:lpstr>General Admission</vt:lpstr>
      <vt:lpstr>School Nomination Schemes</vt:lpstr>
      <vt:lpstr>School Nomination Scheme (FN)</vt:lpstr>
      <vt:lpstr>School Nomination Scheme (OS)</vt:lpstr>
      <vt:lpstr>School Nomination Schemes</vt:lpstr>
      <vt:lpstr>School Nomination Schemes</vt:lpstr>
      <vt:lpstr>Young Talents (YT) Scheme</vt:lpstr>
      <vt:lpstr>Young Talents (YT) Scheme</vt:lpstr>
      <vt:lpstr>Scholarship</vt:lpstr>
      <vt:lpstr>Procedures &amp; Documents</vt:lpstr>
      <vt:lpstr>Procedures &amp; Documents</vt:lpstr>
      <vt:lpstr>Dates to Note</vt:lpstr>
      <vt:lpstr>School fees</vt:lpstr>
      <vt:lpstr>Financial Aid (1)</vt:lpstr>
      <vt:lpstr>Financial Aid (2)</vt:lpstr>
      <vt:lpstr>Fee Remission Scheme</vt:lpstr>
      <vt:lpstr>Fee Remission Scheme</vt:lpstr>
      <vt:lpstr>Fee Remission Scheme</vt:lpstr>
      <vt:lpstr>Fee Remission Scheme</vt:lpstr>
      <vt:lpstr>Bursary</vt:lpstr>
      <vt:lpstr>Subsidy for Overseas Enrichment Activities</vt:lpstr>
      <vt:lpstr>Emergency Financial Assistance</vt:lpstr>
      <vt:lpstr>F1 Admissions Briefing Session (2023)</vt:lpstr>
      <vt:lpstr>F1 Admissions Briefing Session (2023)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Lo Ka Lee Carrie</dc:creator>
  <cp:lastModifiedBy>Lo Ka Lee Carrie</cp:lastModifiedBy>
  <cp:revision>147</cp:revision>
  <cp:lastPrinted>2023-10-16T07:29:25Z</cp:lastPrinted>
  <dcterms:created xsi:type="dcterms:W3CDTF">2023-09-14T02:21:30Z</dcterms:created>
  <dcterms:modified xsi:type="dcterms:W3CDTF">2023-11-03T08:37:10Z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