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8" r:id="rId2"/>
    <p:sldId id="289" r:id="rId3"/>
    <p:sldId id="290" r:id="rId4"/>
    <p:sldId id="258" r:id="rId5"/>
    <p:sldId id="260" r:id="rId6"/>
    <p:sldId id="274" r:id="rId7"/>
    <p:sldId id="276" r:id="rId8"/>
    <p:sldId id="277" r:id="rId9"/>
    <p:sldId id="293" r:id="rId10"/>
    <p:sldId id="292" r:id="rId11"/>
    <p:sldId id="279" r:id="rId12"/>
    <p:sldId id="288" r:id="rId13"/>
    <p:sldId id="282" r:id="rId14"/>
    <p:sldId id="283" r:id="rId15"/>
    <p:sldId id="285" r:id="rId16"/>
    <p:sldId id="286" r:id="rId17"/>
    <p:sldId id="291" r:id="rId18"/>
    <p:sldId id="296" r:id="rId19"/>
    <p:sldId id="297" r:id="rId20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FF7D7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04" autoAdjust="0"/>
    <p:restoredTop sz="94660"/>
  </p:normalViewPr>
  <p:slideViewPr>
    <p:cSldViewPr>
      <p:cViewPr varScale="1">
        <p:scale>
          <a:sx n="93" d="100"/>
          <a:sy n="93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C8F331EB-7F2B-4914-9C0C-E45289AC0339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E627B04D-8373-42E4-9D4D-A96CC1C10DA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0C764-04B2-4451-B181-411D5DA84AE4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3A4B4-73C6-470B-8E27-85690466AE9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C8B6-BA8B-4F2C-825F-1847FB313878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2068A-66CF-4670-8EEC-E1DBA1C1F50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68AA4-B83D-42FC-905D-B8133F8AECDD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E6DDA-FBE4-46B0-8E99-2928621D2CB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F3FF4-94F1-44A5-AB0C-5D477D9793E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41585-302F-411C-8714-024FB862EB0A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84369-5BA4-4EFC-B335-6EF1ACEFC36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A3740-57E2-4137-89A6-23511E6FA592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3663-4B19-42C4-A7BC-35B9BA14036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5697-C600-45DE-80DC-C69FCE26B2F7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7403-376B-40C5-9FAC-97258073CAF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7675E-39EC-4C70-AC24-BB6249AF12F3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07943-0270-445D-A15C-D96EB92D6D1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1DE09-0583-4597-B12C-60B13F0F2B8C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79848-B82D-4B95-BBF2-32AF53A490D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232FA-75C4-4583-AE67-8BA017A67706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5C26-9C46-4B82-BD07-15D6B796268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949D2-D3DF-472E-A76A-BE4D923BE08E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08719-5358-4BB5-84FD-FFD5C932D4C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11714-BF9C-4754-9AD6-5012CEDA3695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BE110-BC4B-4533-94AB-45B16D7085A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CD21A18-0E96-4898-A609-8F1B170B45B2}" type="datetimeFigureOut">
              <a:rPr lang="zh-TW" altLang="en-US"/>
              <a:pPr>
                <a:defRPr/>
              </a:pPr>
              <a:t>2012/6/1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BA91D54-E7B2-48B7-97FF-80AA8D575EB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pitchFamily="-72" charset="-12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新細明體" pitchFamily="-72" charset="-120"/>
          <a:cs typeface="新細明體" pitchFamily="-72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pitchFamily="-72" charset="-12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pitchFamily="-72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pitchFamily="-72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pitchFamily="-72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pitchFamily="-72" charset="-12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19778" y="1268760"/>
            <a:ext cx="690445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TW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ＭＳ Ｐゴシック" pitchFamily="34" charset="-128"/>
              </a:rPr>
              <a:t>Stirling engine</a:t>
            </a:r>
            <a:endParaRPr lang="zh-TW" alt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ea typeface="ＭＳ Ｐゴシック" pitchFamily="34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568" y="2348880"/>
            <a:ext cx="763284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3600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Freehand521 BT" pitchFamily="66" charset="0"/>
                <a:ea typeface="ＭＳ Ｐゴシック" pitchFamily="34" charset="-128"/>
              </a:rPr>
              <a:t>St. Paul’s Co-educational College</a:t>
            </a:r>
            <a:endParaRPr lang="zh-TW" altLang="en-US" sz="3600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latin typeface="Freehand521 BT" pitchFamily="66" charset="0"/>
              <a:ea typeface="ＭＳ Ｐゴシック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47332" y="4149080"/>
            <a:ext cx="2573140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TW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ＭＳ Ｐゴシック" pitchFamily="34" charset="-128"/>
              </a:rPr>
              <a:t>Edwin Chan</a:t>
            </a:r>
          </a:p>
          <a:p>
            <a:pPr algn="ctr">
              <a:defRPr/>
            </a:pPr>
            <a:r>
              <a:rPr lang="en-US" altLang="zh-TW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ＭＳ Ｐゴシック" pitchFamily="34" charset="-128"/>
              </a:rPr>
              <a:t>Michael Lo</a:t>
            </a:r>
          </a:p>
          <a:p>
            <a:pPr algn="ctr">
              <a:defRPr/>
            </a:pPr>
            <a:r>
              <a:rPr lang="en-US" altLang="zh-TW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ＭＳ Ｐゴシック" pitchFamily="34" charset="-128"/>
              </a:rPr>
              <a:t>Charlotte Mui</a:t>
            </a:r>
          </a:p>
          <a:p>
            <a:pPr algn="ctr">
              <a:defRPr/>
            </a:pPr>
            <a:r>
              <a:rPr lang="en-US" altLang="zh-TW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ＭＳ Ｐゴシック" pitchFamily="34" charset="-128"/>
              </a:rPr>
              <a:t>Gavin Lau</a:t>
            </a:r>
          </a:p>
          <a:p>
            <a:pPr algn="ctr">
              <a:defRPr/>
            </a:pPr>
            <a:r>
              <a:rPr lang="en-US" altLang="zh-TW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ＭＳ Ｐゴシック" pitchFamily="34" charset="-128"/>
              </a:rPr>
              <a:t>Wesley Ku</a:t>
            </a:r>
            <a:endParaRPr lang="zh-TW" alt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24578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 l="23625" t="11760" r="17577" b="168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23625" t="11760" r="17577" b="168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Further investigation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76475"/>
            <a:ext cx="8064500" cy="2447925"/>
          </a:xfrm>
        </p:spPr>
        <p:txBody>
          <a:bodyPr/>
          <a:lstStyle/>
          <a:p>
            <a:r>
              <a:rPr lang="en-US" altLang="zh-TW" smtClean="0"/>
              <a:t>2 approaches to improve working speed of the Stirling engine</a:t>
            </a:r>
          </a:p>
          <a:p>
            <a:pPr lvl="1"/>
            <a:r>
              <a:rPr lang="en-US" altLang="zh-TW" smtClean="0"/>
              <a:t>Increase temperature difference</a:t>
            </a:r>
          </a:p>
          <a:p>
            <a:pPr lvl="1"/>
            <a:r>
              <a:rPr lang="en-US" altLang="zh-TW" smtClean="0"/>
              <a:t>Increase effectiveness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altLang="zh-TW" smtClean="0"/>
              <a:t>Further investigation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567738" cy="2232025"/>
          </a:xfrm>
        </p:spPr>
        <p:txBody>
          <a:bodyPr/>
          <a:lstStyle/>
          <a:p>
            <a:r>
              <a:rPr lang="en-US" altLang="zh-TW" smtClean="0"/>
              <a:t>Hypothesis: Adding weights would increase efficiency of Stirling engine</a:t>
            </a:r>
          </a:p>
          <a:p>
            <a:r>
              <a:rPr lang="en-US" altLang="zh-TW" smtClean="0"/>
              <a:t>Control set-up: Original engine</a:t>
            </a:r>
          </a:p>
          <a:p>
            <a:r>
              <a:rPr lang="en-US" altLang="zh-TW" smtClean="0"/>
              <a:t>Experimental set-up: Engine with added weights</a:t>
            </a:r>
          </a:p>
          <a:p>
            <a:pPr>
              <a:buFontTx/>
              <a:buNone/>
            </a:pPr>
            <a:endParaRPr lang="en-US" altLang="zh-TW" smtClean="0"/>
          </a:p>
        </p:txBody>
      </p:sp>
      <p:grpSp>
        <p:nvGrpSpPr>
          <p:cNvPr id="26627" name="群組 5"/>
          <p:cNvGrpSpPr>
            <a:grpSpLocks/>
          </p:cNvGrpSpPr>
          <p:nvPr/>
        </p:nvGrpSpPr>
        <p:grpSpPr bwMode="auto">
          <a:xfrm>
            <a:off x="2124075" y="3429000"/>
            <a:ext cx="5403850" cy="3313113"/>
            <a:chOff x="2627784" y="4293096"/>
            <a:chExt cx="3641546" cy="2232248"/>
          </a:xfrm>
        </p:grpSpPr>
        <p:pic>
          <p:nvPicPr>
            <p:cNvPr id="26628" name="圖片 53" descr="P1090580"/>
            <p:cNvPicPr>
              <a:picLocks noChangeAspect="1" noChangeArrowheads="1"/>
            </p:cNvPicPr>
            <p:nvPr/>
          </p:nvPicPr>
          <p:blipFill>
            <a:blip r:embed="rId2"/>
            <a:srcRect l="21378" t="15341" r="27368" b="4630"/>
            <a:stretch>
              <a:fillRect/>
            </a:stretch>
          </p:blipFill>
          <p:spPr bwMode="auto">
            <a:xfrm>
              <a:off x="4355975" y="4293096"/>
              <a:ext cx="1913355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9" name="圖片 54" descr="P1090582"/>
            <p:cNvPicPr>
              <a:picLocks noChangeAspect="1" noChangeArrowheads="1"/>
            </p:cNvPicPr>
            <p:nvPr/>
          </p:nvPicPr>
          <p:blipFill>
            <a:blip r:embed="rId3"/>
            <a:srcRect l="19312" t="11433" r="29193"/>
            <a:stretch>
              <a:fillRect/>
            </a:stretch>
          </p:blipFill>
          <p:spPr bwMode="auto">
            <a:xfrm>
              <a:off x="2627784" y="4293096"/>
              <a:ext cx="1728192" cy="223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altLang="zh-TW" smtClean="0"/>
              <a:t>Further investigation</a:t>
            </a:r>
          </a:p>
        </p:txBody>
      </p:sp>
      <p:sp>
        <p:nvSpPr>
          <p:cNvPr id="2765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5516563"/>
            <a:ext cx="8604250" cy="1225550"/>
          </a:xfrm>
        </p:spPr>
        <p:txBody>
          <a:bodyPr/>
          <a:lstStyle/>
          <a:p>
            <a:r>
              <a:rPr lang="en-US" altLang="zh-TW" smtClean="0"/>
              <a:t>Adding weights can increase the efficiency of the Engine</a:t>
            </a:r>
          </a:p>
        </p:txBody>
      </p:sp>
      <p:pic>
        <p:nvPicPr>
          <p:cNvPr id="27653" name="圖表 7"/>
          <p:cNvPicPr>
            <a:picLocks noChangeArrowheads="1"/>
          </p:cNvPicPr>
          <p:nvPr/>
        </p:nvPicPr>
        <p:blipFill>
          <a:blip r:embed="rId2"/>
          <a:srcRect l="1625" t="3270" r="10925" b="2762"/>
          <a:stretch>
            <a:fillRect/>
          </a:stretch>
        </p:blipFill>
        <p:spPr bwMode="auto">
          <a:xfrm>
            <a:off x="684213" y="1268413"/>
            <a:ext cx="7777162" cy="4105275"/>
          </a:xfrm>
          <a:prstGeom prst="rect">
            <a:avLst/>
          </a:prstGeom>
          <a:noFill/>
        </p:spPr>
      </p:pic>
      <p:pic>
        <p:nvPicPr>
          <p:cNvPr id="27654" name="圖表 7"/>
          <p:cNvPicPr>
            <a:picLocks noChangeArrowheads="1"/>
          </p:cNvPicPr>
          <p:nvPr/>
        </p:nvPicPr>
        <p:blipFill>
          <a:blip r:embed="rId2"/>
          <a:srcRect l="78543" t="42842" r="6070" b="29143"/>
          <a:stretch>
            <a:fillRect/>
          </a:stretch>
        </p:blipFill>
        <p:spPr bwMode="auto">
          <a:xfrm>
            <a:off x="7380288" y="2924175"/>
            <a:ext cx="1439862" cy="1296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altLang="zh-TW" smtClean="0"/>
              <a:t>Further investigation</a:t>
            </a:r>
          </a:p>
        </p:txBody>
      </p:sp>
      <p:sp>
        <p:nvSpPr>
          <p:cNvPr id="2867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mtClean="0"/>
              <a:t>Hypothesis: Adding a solar reflector would increase the temperature difference</a:t>
            </a:r>
          </a:p>
          <a:p>
            <a:r>
              <a:rPr lang="en-US" altLang="zh-TW" smtClean="0"/>
              <a:t>Control set-up: Original engine (with ice pack)</a:t>
            </a:r>
          </a:p>
          <a:p>
            <a:r>
              <a:rPr lang="en-US" altLang="zh-TW" smtClean="0"/>
              <a:t>Experimental set-up: Engine with solar reflector (with ice pack)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4508500"/>
            <a:ext cx="28797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508500"/>
            <a:ext cx="30241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4"/>
          <a:srcRect l="9032" r="26160"/>
          <a:stretch>
            <a:fillRect/>
          </a:stretch>
        </p:blipFill>
        <p:spPr bwMode="auto">
          <a:xfrm>
            <a:off x="7092950" y="4508500"/>
            <a:ext cx="20653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"/>
          <p:cNvPicPr>
            <a:picLocks noChangeAspect="1" noChangeArrowheads="1"/>
          </p:cNvPicPr>
          <p:nvPr/>
        </p:nvPicPr>
        <p:blipFill>
          <a:blip r:embed="rId5"/>
          <a:srcRect l="18086"/>
          <a:stretch>
            <a:fillRect/>
          </a:stretch>
        </p:blipFill>
        <p:spPr bwMode="auto">
          <a:xfrm>
            <a:off x="-15875" y="4508500"/>
            <a:ext cx="22828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</p:spPr>
        <p:txBody>
          <a:bodyPr/>
          <a:lstStyle/>
          <a:p>
            <a:r>
              <a:rPr lang="en-US" altLang="zh-TW" smtClean="0"/>
              <a:t>Further investigation</a:t>
            </a:r>
          </a:p>
        </p:txBody>
      </p:sp>
      <p:pic>
        <p:nvPicPr>
          <p:cNvPr id="29701" name="圖表 8"/>
          <p:cNvPicPr>
            <a:picLocks noChangeArrowheads="1"/>
          </p:cNvPicPr>
          <p:nvPr/>
        </p:nvPicPr>
        <p:blipFill>
          <a:blip r:embed="rId2"/>
          <a:srcRect l="1579" t="2585" r="12602" b="3590"/>
          <a:stretch>
            <a:fillRect/>
          </a:stretch>
        </p:blipFill>
        <p:spPr bwMode="auto">
          <a:xfrm>
            <a:off x="684213" y="1196975"/>
            <a:ext cx="7848600" cy="5184775"/>
          </a:xfrm>
          <a:prstGeom prst="rect">
            <a:avLst/>
          </a:prstGeom>
          <a:noFill/>
        </p:spPr>
      </p:pic>
      <p:pic>
        <p:nvPicPr>
          <p:cNvPr id="29702" name="圖表 8"/>
          <p:cNvPicPr>
            <a:picLocks noChangeArrowheads="1"/>
          </p:cNvPicPr>
          <p:nvPr/>
        </p:nvPicPr>
        <p:blipFill>
          <a:blip r:embed="rId2"/>
          <a:srcRect l="64555" t="41684" r="3940" b="46596"/>
          <a:stretch>
            <a:fillRect/>
          </a:stretch>
        </p:blipFill>
        <p:spPr bwMode="auto">
          <a:xfrm>
            <a:off x="5722938" y="3357563"/>
            <a:ext cx="2881312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圖表 9"/>
          <p:cNvPicPr>
            <a:picLocks noChangeArrowheads="1"/>
          </p:cNvPicPr>
          <p:nvPr/>
        </p:nvPicPr>
        <p:blipFill>
          <a:blip r:embed="rId2"/>
          <a:srcRect l="1331" t="2016" r="10735" b="2464"/>
          <a:stretch>
            <a:fillRect/>
          </a:stretch>
        </p:blipFill>
        <p:spPr bwMode="auto">
          <a:xfrm>
            <a:off x="323850" y="1127125"/>
            <a:ext cx="8424863" cy="4389438"/>
          </a:xfrm>
          <a:prstGeom prst="rect">
            <a:avLst/>
          </a:prstGeom>
          <a:noFill/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</p:spPr>
        <p:txBody>
          <a:bodyPr/>
          <a:lstStyle/>
          <a:p>
            <a:r>
              <a:rPr lang="en-US" altLang="zh-TW" smtClean="0"/>
              <a:t>Further investigation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95288" y="5543550"/>
            <a:ext cx="8640762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altLang="zh-TW" sz="3200" dirty="0">
                <a:latin typeface="+mn-lt"/>
                <a:ea typeface="+mn-ea"/>
                <a:cs typeface="新細明體" pitchFamily="-72" charset="-120"/>
              </a:rPr>
              <a:t>Adding solar reflectors can increase temperature difference and efficiency of the engine</a:t>
            </a:r>
          </a:p>
        </p:txBody>
      </p:sp>
      <p:pic>
        <p:nvPicPr>
          <p:cNvPr id="3079" name="圖表 9"/>
          <p:cNvPicPr>
            <a:picLocks noChangeArrowheads="1"/>
          </p:cNvPicPr>
          <p:nvPr/>
        </p:nvPicPr>
        <p:blipFill>
          <a:blip r:embed="rId2"/>
          <a:srcRect l="65625" t="44713" r="1563" b="37007"/>
          <a:stretch>
            <a:fillRect/>
          </a:stretch>
        </p:blipFill>
        <p:spPr bwMode="auto">
          <a:xfrm>
            <a:off x="6084888" y="2997200"/>
            <a:ext cx="2665412" cy="95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Why not Solar Panels?</a:t>
            </a:r>
            <a:br>
              <a:rPr lang="en-US" altLang="zh-TW" smtClean="0"/>
            </a:br>
            <a:r>
              <a:rPr lang="en-US" altLang="zh-TW" i="1" smtClean="0">
                <a:solidFill>
                  <a:srgbClr val="FF0000"/>
                </a:solidFill>
              </a:rPr>
              <a:t>                         </a:t>
            </a:r>
            <a:r>
              <a:rPr lang="en-US" altLang="zh-TW" i="1" smtClean="0"/>
              <a:t> - </a:t>
            </a:r>
            <a:r>
              <a:rPr lang="en-US" altLang="zh-TW" b="1" i="1" smtClean="0"/>
              <a:t>Better</a:t>
            </a:r>
            <a:endParaRPr lang="zh-TW" altLang="en-US" b="1" i="1" smtClean="0"/>
          </a:p>
        </p:txBody>
      </p:sp>
      <p:sp>
        <p:nvSpPr>
          <p:cNvPr id="33794" name="文字版面配置區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3200" u="sng" smtClean="0"/>
              <a:t>Solar Panels</a:t>
            </a:r>
            <a:endParaRPr lang="zh-TW" altLang="en-US" sz="3200" u="sng" smtClean="0"/>
          </a:p>
        </p:txBody>
      </p:sp>
      <p:sp>
        <p:nvSpPr>
          <p:cNvPr id="33795" name="內容版面配置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TW" sz="3200" smtClean="0"/>
              <a:t>Extremely expensive </a:t>
            </a:r>
          </a:p>
          <a:p>
            <a:r>
              <a:rPr lang="en-US" altLang="zh-TW" sz="3200" smtClean="0"/>
              <a:t>Become electronic waste when broken</a:t>
            </a:r>
            <a:endParaRPr lang="zh-TW" altLang="en-US" sz="3200" smtClean="0"/>
          </a:p>
        </p:txBody>
      </p:sp>
      <p:sp>
        <p:nvSpPr>
          <p:cNvPr id="33796" name="文字版面配置區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TW" sz="3200" u="sng" smtClean="0"/>
              <a:t>Our Stirling Engine</a:t>
            </a:r>
            <a:endParaRPr lang="zh-TW" altLang="en-US" sz="3200" u="sng" smtClean="0"/>
          </a:p>
        </p:txBody>
      </p:sp>
      <p:sp>
        <p:nvSpPr>
          <p:cNvPr id="33797" name="內容版面配置區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zh-TW" sz="3200" smtClean="0"/>
              <a:t>Can act as a ventilator</a:t>
            </a:r>
          </a:p>
          <a:p>
            <a:r>
              <a:rPr lang="en-US" altLang="zh-TW" sz="3200" smtClean="0"/>
              <a:t>Can work at night</a:t>
            </a:r>
          </a:p>
          <a:p>
            <a:r>
              <a:rPr lang="en-US" altLang="zh-TW" sz="3200" smtClean="0"/>
              <a:t>Parts can be fixed when faulty</a:t>
            </a:r>
            <a:endParaRPr lang="zh-TW" altLang="en-US" sz="3200" smtClean="0"/>
          </a:p>
        </p:txBody>
      </p:sp>
      <p:pic>
        <p:nvPicPr>
          <p:cNvPr id="33798" name="il_fi" descr="http://www.cleanmpg.com/photos/data/501/stirling_engin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4535488"/>
            <a:ext cx="1643063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6" descr="http://t0.gstatic.com/images?q=tbn:ANd9GcQFadDuKTJ-TwJMiIF8zVViXmeC7lSIodEznS74OPi61NR1XmY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4076700"/>
            <a:ext cx="17145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乘號 10"/>
          <p:cNvSpPr/>
          <p:nvPr/>
        </p:nvSpPr>
        <p:spPr>
          <a:xfrm>
            <a:off x="500063" y="4786313"/>
            <a:ext cx="1500187" cy="1428750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3200"/>
          </a:p>
        </p:txBody>
      </p:sp>
      <p:sp>
        <p:nvSpPr>
          <p:cNvPr id="12" name="半框架 11"/>
          <p:cNvSpPr/>
          <p:nvPr/>
        </p:nvSpPr>
        <p:spPr>
          <a:xfrm rot="12360889">
            <a:off x="5734050" y="4862513"/>
            <a:ext cx="1066800" cy="1277937"/>
          </a:xfrm>
          <a:prstGeom prst="halfFrame">
            <a:avLst>
              <a:gd name="adj1" fmla="val 21636"/>
              <a:gd name="adj2" fmla="val 33333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3200">
              <a:solidFill>
                <a:schemeClr val="tx1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581150" y="836613"/>
            <a:ext cx="3711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4000" i="1">
                <a:solidFill>
                  <a:srgbClr val="FF0000"/>
                </a:solidFill>
              </a:rPr>
              <a:t>Stirling Engine</a:t>
            </a:r>
            <a:endParaRPr lang="zh-TW" altLang="en-US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a7.sphotos.ak.fbcdn.net/hphotos-ak-ash3/554316_4103533185618_1201622265_33928710_215027693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254125"/>
            <a:ext cx="7818438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標題 1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altLang="zh-TW" smtClean="0"/>
              <a:t>Conclusion</a:t>
            </a:r>
            <a:endParaRPr lang="zh-TW" altLang="en-US" smtClean="0"/>
          </a:p>
        </p:txBody>
      </p:sp>
      <p:pic>
        <p:nvPicPr>
          <p:cNvPr id="32771" name="Picture 4" descr="http://t0.gstatic.com/images?q=tbn:ANd9GcTPs8LW9jvQl-0abZJ-TNAKLq2d_MNDtwH5lij3g3Na3HCGmp4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188913"/>
            <a:ext cx="129698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內容版面配置區 2"/>
          <p:cNvSpPr>
            <a:spLocks noGrp="1"/>
          </p:cNvSpPr>
          <p:nvPr>
            <p:ph idx="4294967295"/>
          </p:nvPr>
        </p:nvSpPr>
        <p:spPr>
          <a:xfrm>
            <a:off x="539750" y="4527550"/>
            <a:ext cx="8229600" cy="2214563"/>
          </a:xfrm>
          <a:solidFill>
            <a:schemeClr val="bg1">
              <a:alpha val="67842"/>
            </a:schemeClr>
          </a:solidFill>
        </p:spPr>
        <p:txBody>
          <a:bodyPr/>
          <a:lstStyle/>
          <a:p>
            <a:r>
              <a:rPr lang="en-US" altLang="zh-TW" smtClean="0"/>
              <a:t>We hope:</a:t>
            </a:r>
          </a:p>
          <a:p>
            <a:pPr lvl="1"/>
            <a:r>
              <a:rPr lang="en-US" altLang="zh-TW" smtClean="0"/>
              <a:t>Cost-effective &amp; Eco-friendly</a:t>
            </a:r>
          </a:p>
          <a:p>
            <a:pPr lvl="1"/>
            <a:r>
              <a:rPr lang="en-US" altLang="zh-TW" smtClean="0"/>
              <a:t>Applicable</a:t>
            </a:r>
          </a:p>
          <a:p>
            <a:pPr lvl="1"/>
            <a:r>
              <a:rPr lang="en-US" altLang="zh-TW" smtClean="0"/>
              <a:t>Improve and contribute to better lives of citizens</a:t>
            </a:r>
            <a:endParaRPr lang="zh-TW" altLang="en-US" smtClean="0"/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3275013" y="1987550"/>
            <a:ext cx="4176712" cy="1728788"/>
          </a:xfrm>
          <a:prstGeom prst="ellips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2.bp.blogspot.com/-XfHjmQaHDlU/T38zcP2QfLI/AAAAAAAABF4/UAvaqefEGgM/s1600/thanks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1916113"/>
            <a:ext cx="65309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2426221" y="529853"/>
            <a:ext cx="4291559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TW" sz="8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ＭＳ Ｐゴシック" pitchFamily="34" charset="-128"/>
              </a:rPr>
              <a:t>The End</a:t>
            </a:r>
            <a:endParaRPr lang="zh-TW" altLang="en-US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8625" cy="1143000"/>
          </a:xfrm>
        </p:spPr>
        <p:txBody>
          <a:bodyPr/>
          <a:lstStyle/>
          <a:p>
            <a:r>
              <a:rPr lang="en-US" altLang="zh-TW" smtClean="0"/>
              <a:t>The Temperature in HK</a:t>
            </a:r>
            <a:endParaRPr lang="zh-TW" altLang="en-US" smtClean="0"/>
          </a:p>
        </p:txBody>
      </p:sp>
      <p:pic>
        <p:nvPicPr>
          <p:cNvPr id="16386" name="內容版面配置區 3" descr="high temperature comic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09725"/>
            <a:ext cx="3571875" cy="3332163"/>
          </a:xfrm>
        </p:spPr>
      </p:pic>
      <p:sp>
        <p:nvSpPr>
          <p:cNvPr id="16387" name="文字方塊 5"/>
          <p:cNvSpPr txBox="1">
            <a:spLocks noChangeArrowheads="1"/>
          </p:cNvSpPr>
          <p:nvPr/>
        </p:nvSpPr>
        <p:spPr bwMode="auto">
          <a:xfrm>
            <a:off x="4356100" y="1773238"/>
            <a:ext cx="417671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altLang="zh-TW" sz="3600">
                <a:ea typeface="ＭＳ Ｐゴシック" pitchFamily="34" charset="-128"/>
              </a:rPr>
              <a:t> </a:t>
            </a:r>
            <a:r>
              <a:rPr lang="en-US" altLang="zh-TW" sz="3200">
                <a:ea typeface="ＭＳ Ｐゴシック" pitchFamily="34" charset="-128"/>
              </a:rPr>
              <a:t>can reach up to </a:t>
            </a:r>
            <a:r>
              <a:rPr lang="en-US" altLang="zh-TW" sz="4000">
                <a:solidFill>
                  <a:srgbClr val="FF0000"/>
                </a:solidFill>
                <a:ea typeface="ＭＳ Ｐゴシック" pitchFamily="34" charset="-128"/>
              </a:rPr>
              <a:t>35</a:t>
            </a:r>
            <a:r>
              <a:rPr lang="en-US" altLang="zh-TW" sz="4000" baseline="50000">
                <a:solidFill>
                  <a:srgbClr val="FF0000"/>
                </a:solidFill>
                <a:ea typeface="ＭＳ Ｐゴシック" pitchFamily="34" charset="-128"/>
              </a:rPr>
              <a:t>o</a:t>
            </a:r>
            <a:r>
              <a:rPr lang="en-US" altLang="zh-TW" sz="4000">
                <a:solidFill>
                  <a:srgbClr val="FF0000"/>
                </a:solidFill>
                <a:ea typeface="ＭＳ Ｐゴシック" pitchFamily="34" charset="-128"/>
              </a:rPr>
              <a:t>C</a:t>
            </a:r>
            <a:r>
              <a:rPr lang="en-US" altLang="zh-TW" sz="3600">
                <a:ea typeface="ＭＳ Ｐゴシック" pitchFamily="34" charset="-128"/>
              </a:rPr>
              <a:t> </a:t>
            </a:r>
            <a:r>
              <a:rPr lang="en-US" altLang="zh-TW" sz="3200">
                <a:ea typeface="ＭＳ Ｐゴシック" pitchFamily="34" charset="-128"/>
              </a:rPr>
              <a:t>in summer</a:t>
            </a:r>
          </a:p>
          <a:p>
            <a:pPr>
              <a:buFontTx/>
              <a:buChar char="-"/>
            </a:pPr>
            <a:r>
              <a:rPr lang="en-US" altLang="zh-TW" sz="3600">
                <a:ea typeface="ＭＳ Ｐゴシック" pitchFamily="34" charset="-128"/>
              </a:rPr>
              <a:t> </a:t>
            </a:r>
            <a:r>
              <a:rPr lang="en-US" altLang="zh-TW" sz="3200">
                <a:ea typeface="ＭＳ Ｐゴシック" pitchFamily="34" charset="-128"/>
              </a:rPr>
              <a:t>people suffer from </a:t>
            </a:r>
            <a:r>
              <a:rPr lang="en-US" altLang="zh-TW" sz="4000">
                <a:solidFill>
                  <a:srgbClr val="FF0000"/>
                </a:solidFill>
                <a:ea typeface="ＭＳ Ｐゴシック" pitchFamily="34" charset="-128"/>
              </a:rPr>
              <a:t>stuffiness</a:t>
            </a:r>
            <a:r>
              <a:rPr lang="en-US" altLang="zh-TW" sz="3600">
                <a:ea typeface="ＭＳ Ｐゴシック" pitchFamily="34" charset="-128"/>
              </a:rPr>
              <a:t> </a:t>
            </a:r>
            <a:r>
              <a:rPr lang="en-US" altLang="zh-TW" sz="3200">
                <a:ea typeface="ＭＳ Ｐゴシック" pitchFamily="34" charset="-128"/>
              </a:rPr>
              <a:t>and unbearable</a:t>
            </a:r>
            <a:r>
              <a:rPr lang="en-US" altLang="zh-TW" sz="3600">
                <a:ea typeface="ＭＳ Ｐゴシック" pitchFamily="34" charset="-128"/>
              </a:rPr>
              <a:t> </a:t>
            </a:r>
            <a:r>
              <a:rPr lang="en-US" altLang="zh-TW" sz="4000">
                <a:solidFill>
                  <a:srgbClr val="FF0000"/>
                </a:solidFill>
                <a:ea typeface="ＭＳ Ｐゴシック" pitchFamily="34" charset="-128"/>
              </a:rPr>
              <a:t>heat</a:t>
            </a:r>
            <a:endParaRPr lang="zh-TW" altLang="en-US" sz="3600">
              <a:ea typeface="ＭＳ Ｐゴシック" pitchFamily="34" charset="-128"/>
            </a:endParaRPr>
          </a:p>
        </p:txBody>
      </p:sp>
      <p:sp>
        <p:nvSpPr>
          <p:cNvPr id="7" name="文字方塊 6"/>
          <p:cNvSpPr txBox="1">
            <a:spLocks noChangeArrowheads="1"/>
          </p:cNvSpPr>
          <p:nvPr/>
        </p:nvSpPr>
        <p:spPr bwMode="auto">
          <a:xfrm>
            <a:off x="3924300" y="4941888"/>
            <a:ext cx="2643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3600" b="1">
                <a:ea typeface="ＭＳ Ｐゴシック" pitchFamily="34" charset="-128"/>
              </a:rPr>
              <a:t>WHY?</a:t>
            </a:r>
            <a:endParaRPr lang="zh-TW" altLang="en-US" sz="3600" b="1">
              <a:ea typeface="ＭＳ Ｐゴシック" pitchFamily="34" charset="-128"/>
            </a:endParaRPr>
          </a:p>
        </p:txBody>
      </p:sp>
      <p:sp>
        <p:nvSpPr>
          <p:cNvPr id="8" name="文字方塊 7"/>
          <p:cNvSpPr txBox="1"/>
          <p:nvPr/>
        </p:nvSpPr>
        <p:spPr>
          <a:xfrm rot="21143090">
            <a:off x="5407025" y="5256213"/>
            <a:ext cx="3708400" cy="668337"/>
          </a:xfrm>
          <a:prstGeom prst="snip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3400" dirty="0"/>
              <a:t>GLOBAL WARMING</a:t>
            </a:r>
            <a:endParaRPr lang="zh-TW" altLang="en-US" sz="3400" dirty="0"/>
          </a:p>
        </p:txBody>
      </p:sp>
      <p:sp>
        <p:nvSpPr>
          <p:cNvPr id="9" name="文字方塊 8"/>
          <p:cNvSpPr txBox="1"/>
          <p:nvPr/>
        </p:nvSpPr>
        <p:spPr>
          <a:xfrm rot="282586">
            <a:off x="125413" y="5664200"/>
            <a:ext cx="5357812" cy="668338"/>
          </a:xfrm>
          <a:prstGeom prst="snip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3400" dirty="0"/>
              <a:t>URBAN HEAT ISLAND EFFECT</a:t>
            </a:r>
            <a:endParaRPr lang="zh-TW" altLang="en-US" sz="3400" dirty="0"/>
          </a:p>
        </p:txBody>
      </p:sp>
      <p:pic>
        <p:nvPicPr>
          <p:cNvPr id="16391" name="Picture 4" descr="http://t0.gstatic.com/images?q=tbn:ANd9GcTIOPbUpG-GDdaEl-qjkRlDiNQAO56Z4Do2fjE_olngIeUfuyb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260350"/>
            <a:ext cx="15001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2124075" y="4635500"/>
            <a:ext cx="1871663" cy="287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3132138" y="4418013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3851275" y="2617788"/>
            <a:ext cx="144463" cy="1296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Solution!</a:t>
            </a:r>
            <a:endParaRPr lang="zh-TW" altLang="en-US" smtClean="0"/>
          </a:p>
        </p:txBody>
      </p:sp>
      <p:sp>
        <p:nvSpPr>
          <p:cNvPr id="17410" name="內容版面配置區 2"/>
          <p:cNvSpPr>
            <a:spLocks noGrp="1"/>
          </p:cNvSpPr>
          <p:nvPr>
            <p:ph idx="1"/>
          </p:nvPr>
        </p:nvSpPr>
        <p:spPr>
          <a:xfrm>
            <a:off x="500063" y="1412875"/>
            <a:ext cx="5800725" cy="2087563"/>
          </a:xfrm>
        </p:spPr>
        <p:txBody>
          <a:bodyPr/>
          <a:lstStyle/>
          <a:p>
            <a:r>
              <a:rPr lang="en-US" altLang="zh-TW" smtClean="0"/>
              <a:t>A Stirling engine system:</a:t>
            </a:r>
          </a:p>
          <a:p>
            <a:pPr lvl="1"/>
            <a:r>
              <a:rPr lang="en-US" altLang="zh-TW" sz="3200" smtClean="0"/>
              <a:t> Heat </a:t>
            </a:r>
            <a:r>
              <a:rPr lang="en-US" altLang="zh-TW" sz="3200" smtClean="0">
                <a:sym typeface="Wingdings" pitchFamily="2" charset="2"/>
              </a:rPr>
              <a:t></a:t>
            </a:r>
            <a:r>
              <a:rPr lang="en-US" altLang="zh-TW" sz="3200" smtClean="0"/>
              <a:t> </a:t>
            </a:r>
            <a:r>
              <a:rPr lang="en-US" altLang="zh-TW" sz="4000" smtClean="0">
                <a:solidFill>
                  <a:srgbClr val="0070C0"/>
                </a:solidFill>
              </a:rPr>
              <a:t>electricity</a:t>
            </a:r>
            <a:r>
              <a:rPr lang="en-US" altLang="zh-TW" sz="3200" smtClean="0"/>
              <a:t> </a:t>
            </a:r>
          </a:p>
          <a:p>
            <a:pPr lvl="1"/>
            <a:r>
              <a:rPr lang="en-US" altLang="zh-TW" sz="3200" smtClean="0"/>
              <a:t> Act as a </a:t>
            </a:r>
            <a:r>
              <a:rPr lang="en-US" altLang="zh-TW" sz="4000" smtClean="0">
                <a:solidFill>
                  <a:srgbClr val="0070C0"/>
                </a:solidFill>
              </a:rPr>
              <a:t>ventilator</a:t>
            </a:r>
            <a:endParaRPr lang="zh-TW" altLang="en-US" sz="4000" smtClean="0">
              <a:solidFill>
                <a:srgbClr val="0070C0"/>
              </a:solidFill>
            </a:endParaRPr>
          </a:p>
          <a:p>
            <a:pPr lvl="1">
              <a:buFont typeface="Arial" charset="0"/>
              <a:buNone/>
            </a:pPr>
            <a:endParaRPr lang="zh-TW" altLang="en-US" sz="3200" smtClean="0"/>
          </a:p>
        </p:txBody>
      </p:sp>
      <p:sp>
        <p:nvSpPr>
          <p:cNvPr id="4" name="文字方塊 3"/>
          <p:cNvSpPr txBox="1"/>
          <p:nvPr/>
        </p:nvSpPr>
        <p:spPr>
          <a:xfrm>
            <a:off x="2603500" y="4292600"/>
            <a:ext cx="6072188" cy="2330450"/>
          </a:xfrm>
          <a:prstGeom prst="doubleWave">
            <a:avLst>
              <a:gd name="adj1" fmla="val 6250"/>
              <a:gd name="adj2" fmla="val -514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en-US" altLang="zh-TW" sz="3600" b="1" dirty="0"/>
          </a:p>
          <a:p>
            <a:pPr algn="ctr">
              <a:defRPr/>
            </a:pPr>
            <a:r>
              <a:rPr lang="en-US" altLang="zh-TW" sz="3600" b="1" dirty="0">
                <a:latin typeface="Microsoft Tai Le" pitchFamily="34" charset="0"/>
                <a:cs typeface="Microsoft Tai Le" pitchFamily="34" charset="0"/>
              </a:rPr>
              <a:t>~ Cool @ Bus Stop ~</a:t>
            </a:r>
          </a:p>
          <a:p>
            <a:pPr>
              <a:defRPr/>
            </a:pPr>
            <a:endParaRPr lang="zh-TW" altLang="en-US" sz="3600" b="1" dirty="0"/>
          </a:p>
        </p:txBody>
      </p:sp>
      <p:pic>
        <p:nvPicPr>
          <p:cNvPr id="17412" name="Picture 2" descr="http://vort.org/media/images/stirling_engin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549275"/>
            <a:ext cx="2087563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10" descr="data:image/jpeg;base64,/9j/4AAQSkZJRgABAQAAAQABAAD/2wCEAAkGBhAQEQ8PEBAREBEQDA0QFhQPGQ4PDxAMFhAWFRQVEhUjHSYeGBkjGRIUHy8gLygpLCwsFR4xNTwqNSYrLCoBCQoKDgwOGg0PGTUdFCQpKSwpLyovNik1LCwpKSwsNTY1LSo1NCwsKSkpKSw1LCwsKSk1MiwpKSksKS8sKSwpLP/AABEIAIQAhAMBIgACEQEDEQH/xAAbAAEAAwEBAQEAAAAAAAAAAAAAAQQFAgMGB//EADQQAAIBAgMGAwYFBQAAAAAAAAABAgMRBCExBRJBUWGBIpGhBjJicbHwQpLB0eETFBUzcv/EABgBAQADAQAAAAAAAAAAAAAAAAABAgME/8QAIBEBAAIBAwUBAAAAAAAAAAAAAAECEQMSMRMhMkFRcf/aAAwDAQACEQMRAD8A/cQAAAAAAAAAAAAAAAAAAAAAAAAAAAAAAAAAAAAAAAAAAAAAAAAAAueMsZTTs5wT5Xjcq7TnKThRg911L3fKC1EdjUEs43y1bdyBelUSV20lzeSOKeLpyyU4t9GjIwuy/wCpaTclR3m4wu77vBlyexadvDeL80BoApYKrJN056rS5dJAAAAAAAAAAAAAAIlJJNvRJvsSc1IKSaejTXZqwGZi8XaMMRFZuMoRXSTVn6ep1LZ83CTnUnKbg8ou0L20tx5FOvh6sIOnKLnBS3ozja8XfK65GngMTOcbzio5cGnftwK5jOJS42PiJTpre1i3HldLT76F85ckrvgjxhjN7OMZSXPJImEIrx8UH1t9+pZKsq6cldNbt9eZ7xqJ6NMlDsABIAAAAAAAAAAAAAhopVNk0272a/5di8QZ30q6nlGVq2mvDMxGAlCLVK7Ul4ovX5o86eLrWUFTd0raW9TXsLGXQmO1LYj4tv8AsZlTw1JxT3peJu75fIipZe9HvHItzpplWrTlHNZr71R00rFY2ue8znKIVX+Gd+ktTv8Au2vei0UZuEtVuvnHNd0cupVgrp78fzL90a7WPVmGrHExfHzyPRSXMxae1KT9+Lj1jmizTq4eWlRd3b6ldi9dWJ4loSqJatExd8yvBUo5px+baZz/AJWk5KEZb8m9IeKy5u2iK4abojmVwEXJIXAAAAAAAAAAAIsSAKuJwMZ56Pmv1MqvRqUnfNfEtO5vkNF62mPxjfSi3eO0vm3i4S/200/ih4ZfyStn4WelWUekt1fVGnitiwnmvA+mnkZdf2cqfhlGXmmaxas+8OS+nqRzXcs0/Zihq5Sn3il6I0qVClRjaKjCPHRebPm17PYjhaPXet9C3hvZO7TrVHL4Y3t3bzItj3ZOnNo8dPEtfC7Sp1ZSjTbkorOSXgvyT4stnnQw8YJRjFRSVklkj1MZx6d1c478gAIWAAAAAAAAAAAAAEAkACCQ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601663"/>
            <a:ext cx="1257300" cy="125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>
              <a:ea typeface="ＭＳ Ｐゴシック" pitchFamily="34" charset="-128"/>
            </a:endParaRPr>
          </a:p>
        </p:txBody>
      </p:sp>
      <p:sp>
        <p:nvSpPr>
          <p:cNvPr id="17414" name="AutoShape 12" descr="data:image/jpeg;base64,/9j/4AAQSkZJRgABAQAAAQABAAD/2wCEAAkGBhAQEQ8PEBAREBEQDA0QFhQPGQ4PDxAMFhAWFRQVEhUjHSYeGBkjGRIUHy8gLygpLCwsFR4xNTwqNSYrLCoBCQoKDgwOGg0PGTUdFCQpKSwpLyovNik1LCwpKSwsNTY1LSo1NCwsKSkpKSw1LCwsKSk1MiwpKSksKS8sKSwpLP/AABEIAIQAhAMBIgACEQEDEQH/xAAbAAEAAwEBAQEAAAAAAAAAAAAAAQQFAgMGB//EADQQAAIBAgMGAwYFBQAAAAAAAAABAgMRBCExBRJBUWGBIpGhBjJicbHwQpLB0eETFBUzcv/EABgBAQADAQAAAAAAAAAAAAAAAAABAgME/8QAIBEBAAIBAwUBAAAAAAAAAAAAAAECEQMSMRMhMkFRcf/aAAwDAQACEQMRAD8A/cQAAAAAAAAAAAAAAAAAAAAAAAAAAAAAAAAAAAAAAAAAAAAAAAAAAueMsZTTs5wT5Xjcq7TnKThRg911L3fKC1EdjUEs43y1bdyBelUSV20lzeSOKeLpyyU4t9GjIwuy/wCpaTclR3m4wu77vBlyexadvDeL80BoApYKrJN056rS5dJAAAAAAAAAAAAAAIlJJNvRJvsSc1IKSaejTXZqwGZi8XaMMRFZuMoRXSTVn6ep1LZ83CTnUnKbg8ou0L20tx5FOvh6sIOnKLnBS3ozja8XfK65GngMTOcbzio5cGnftwK5jOJS42PiJTpre1i3HldLT76F85ckrvgjxhjN7OMZSXPJImEIrx8UH1t9+pZKsq6cldNbt9eZ7xqJ6NMlDsABIAAAAAAAAAAAAAhopVNk0272a/5di8QZ30q6nlGVq2mvDMxGAlCLVK7Ul4ovX5o86eLrWUFTd0raW9TXsLGXQmO1LYj4tv8AsZlTw1JxT3peJu75fIipZe9HvHItzpplWrTlHNZr71R00rFY2ue8znKIVX+Gd+ktTv8Au2vei0UZuEtVuvnHNd0cupVgrp78fzL90a7WPVmGrHExfHzyPRSXMxae1KT9+Lj1jmizTq4eWlRd3b6ldi9dWJ4loSqJatExd8yvBUo5px+baZz/AJWk5KEZb8m9IeKy5u2iK4abojmVwEXJIXAAAAAAAAAAAIsSAKuJwMZ56Pmv1MqvRqUnfNfEtO5vkNF62mPxjfSi3eO0vm3i4S/200/ih4ZfyStn4WelWUekt1fVGnitiwnmvA+mnkZdf2cqfhlGXmmaxas+8OS+nqRzXcs0/Zihq5Sn3il6I0qVClRjaKjCPHRebPm17PYjhaPXet9C3hvZO7TrVHL4Y3t3bzItj3ZOnNo8dPEtfC7Sp1ZSjTbkorOSXgvyT4stnnQw8YJRjFRSVklkj1MZx6d1c478gAIWAAAAAAAAAAAAAEAkACCQ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601663"/>
            <a:ext cx="1257300" cy="125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>
              <a:ea typeface="ＭＳ Ｐゴシック" pitchFamily="34" charset="-128"/>
            </a:endParaRPr>
          </a:p>
        </p:txBody>
      </p:sp>
      <p:pic>
        <p:nvPicPr>
          <p:cNvPr id="17415" name="Picture 18" descr="http://t0.gstatic.com/images?q=tbn:ANd9GcTIiwU-TEXeThWGGYt9ysE5OIGmPjVlIIRGR3INKHukgaWc_D_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60800"/>
            <a:ext cx="1712913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弧形接點 24"/>
          <p:cNvCxnSpPr/>
          <p:nvPr/>
        </p:nvCxnSpPr>
        <p:spPr>
          <a:xfrm>
            <a:off x="1428750" y="4286250"/>
            <a:ext cx="1357313" cy="35718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弧形接點 29"/>
          <p:cNvCxnSpPr/>
          <p:nvPr/>
        </p:nvCxnSpPr>
        <p:spPr>
          <a:xfrm>
            <a:off x="1428750" y="4429125"/>
            <a:ext cx="1357313" cy="35718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弧形接點 30"/>
          <p:cNvCxnSpPr/>
          <p:nvPr/>
        </p:nvCxnSpPr>
        <p:spPr>
          <a:xfrm>
            <a:off x="1428750" y="4572000"/>
            <a:ext cx="1357313" cy="35718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向右箭號 31"/>
          <p:cNvSpPr/>
          <p:nvPr/>
        </p:nvSpPr>
        <p:spPr>
          <a:xfrm rot="5400000">
            <a:off x="4651375" y="3430588"/>
            <a:ext cx="714375" cy="10001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Theory of Stirling Engine</a:t>
            </a:r>
            <a:endParaRPr lang="zh-TW" altLang="en-US" smtClean="0"/>
          </a:p>
        </p:txBody>
      </p:sp>
      <p:sp>
        <p:nvSpPr>
          <p:cNvPr id="18434" name="內容版面配置區 2"/>
          <p:cNvSpPr>
            <a:spLocks noGrp="1"/>
          </p:cNvSpPr>
          <p:nvPr>
            <p:ph idx="1"/>
          </p:nvPr>
        </p:nvSpPr>
        <p:spPr>
          <a:xfrm>
            <a:off x="468313" y="1773238"/>
            <a:ext cx="5616575" cy="40941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3800" smtClean="0"/>
              <a:t>Thermal expansion and contraction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TW" sz="3800" smtClean="0"/>
              <a:t>Applied: temperature difference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TW" sz="3800" smtClean="0"/>
              <a:t>Piston can be pushed </a:t>
            </a:r>
            <a:r>
              <a:rPr lang="en-US" altLang="zh-TW" sz="3800" smtClean="0">
                <a:sym typeface="Wingdings" pitchFamily="2" charset="2"/>
              </a:rPr>
              <a:t> Generates kinetic energy from heat energy</a:t>
            </a:r>
          </a:p>
        </p:txBody>
      </p:sp>
      <p:pic>
        <p:nvPicPr>
          <p:cNvPr id="18435" name="Picture 2" descr="Stirling Anima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989138"/>
            <a:ext cx="18002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I:\17-3-2012\P1030641 - 複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062038"/>
            <a:ext cx="7667625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標題 1"/>
          <p:cNvSpPr>
            <a:spLocks noGrp="1"/>
          </p:cNvSpPr>
          <p:nvPr>
            <p:ph type="title"/>
          </p:nvPr>
        </p:nvSpPr>
        <p:spPr>
          <a:xfrm>
            <a:off x="-47625" y="115888"/>
            <a:ext cx="4619625" cy="855662"/>
          </a:xfrm>
          <a:solidFill>
            <a:srgbClr val="FFFFFF">
              <a:alpha val="52940"/>
            </a:srgbClr>
          </a:solidFill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7030A0"/>
                </a:solidFill>
              </a:rPr>
              <a:t>Structure of Engine</a:t>
            </a:r>
            <a:endParaRPr lang="zh-TW" altLang="en-US" smtClean="0">
              <a:solidFill>
                <a:srgbClr val="7030A0"/>
              </a:solidFill>
            </a:endParaRPr>
          </a:p>
        </p:txBody>
      </p:sp>
      <p:sp>
        <p:nvSpPr>
          <p:cNvPr id="19459" name="內容版面配置區 2"/>
          <p:cNvSpPr>
            <a:spLocks noGrp="1"/>
          </p:cNvSpPr>
          <p:nvPr>
            <p:ph idx="1"/>
          </p:nvPr>
        </p:nvSpPr>
        <p:spPr>
          <a:xfrm>
            <a:off x="4500563" y="0"/>
            <a:ext cx="4608512" cy="981075"/>
          </a:xfrm>
          <a:solidFill>
            <a:srgbClr val="FFFFFF">
              <a:alpha val="59999"/>
            </a:srgbClr>
          </a:solidFill>
        </p:spPr>
        <p:txBody>
          <a:bodyPr/>
          <a:lstStyle/>
          <a:p>
            <a:pPr eaLnBrk="1" hangingPunct="1"/>
            <a:r>
              <a:rPr lang="en-US" altLang="zh-TW" sz="2800" smtClean="0">
                <a:solidFill>
                  <a:srgbClr val="7030A0"/>
                </a:solidFill>
              </a:rPr>
              <a:t>Air</a:t>
            </a:r>
            <a:r>
              <a:rPr lang="en-US" altLang="zh-TW" sz="2800" smtClean="0">
                <a:solidFill>
                  <a:srgbClr val="7030A0"/>
                </a:solidFill>
                <a:sym typeface="Wingdings" pitchFamily="2" charset="2"/>
              </a:rPr>
              <a:t></a:t>
            </a:r>
            <a:r>
              <a:rPr lang="en-US" altLang="zh-TW" sz="2800" smtClean="0">
                <a:solidFill>
                  <a:srgbClr val="7030A0"/>
                </a:solidFill>
              </a:rPr>
              <a:t>the hot end: expand</a:t>
            </a:r>
          </a:p>
          <a:p>
            <a:pPr eaLnBrk="1" hangingPunct="1"/>
            <a:r>
              <a:rPr lang="en-US" altLang="zh-TW" sz="2800" smtClean="0">
                <a:solidFill>
                  <a:srgbClr val="7030A0"/>
                </a:solidFill>
              </a:rPr>
              <a:t>Air</a:t>
            </a:r>
            <a:r>
              <a:rPr lang="en-US" altLang="zh-TW" sz="2800" smtClean="0">
                <a:solidFill>
                  <a:srgbClr val="7030A0"/>
                </a:solidFill>
                <a:sym typeface="Wingdings" pitchFamily="2" charset="2"/>
              </a:rPr>
              <a:t></a:t>
            </a:r>
            <a:r>
              <a:rPr lang="en-US" altLang="zh-TW" sz="2800" smtClean="0">
                <a:solidFill>
                  <a:srgbClr val="7030A0"/>
                </a:solidFill>
              </a:rPr>
              <a:t>the cold end: contract</a:t>
            </a:r>
            <a:endParaRPr lang="zh-TW" altLang="en-US" sz="280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zh-TW" smtClean="0"/>
          </a:p>
        </p:txBody>
      </p:sp>
      <p:pic>
        <p:nvPicPr>
          <p:cNvPr id="20483" name="Picture 9" descr="P10306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-26988"/>
            <a:ext cx="3024188" cy="223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0" descr="P10306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4275" y="0"/>
            <a:ext cx="2879725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1" descr="P10306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05038"/>
            <a:ext cx="3276600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P10306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28612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P10306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2060575"/>
            <a:ext cx="36734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6" descr="P10306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65800" y="2205038"/>
            <a:ext cx="33782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5" descr="P10306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2288" y="4322763"/>
            <a:ext cx="3617912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4" descr="P103062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7538" y="4365625"/>
            <a:ext cx="3395662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21507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9144000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22531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s://lh6.googleusercontent.com/7Zm4-Z8vZ10wwY4wvukLYo4DZF2_6ocSmG25aiWOhnosTuS5kA7aLsqkNnB60LRWEcXcLmijqN1kxTTEXJUe3dmpQq2PqIvUhLsl-0iabLoNu7eao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92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1" name="圖片 2" descr="CIMG0985.JPG"/>
          <p:cNvPicPr>
            <a:picLocks noChangeAspect="1" noChangeArrowheads="1"/>
          </p:cNvPicPr>
          <p:nvPr/>
        </p:nvPicPr>
        <p:blipFill>
          <a:blip r:embed="rId3" cstate="print"/>
          <a:srcRect r="8197" b="16628"/>
          <a:stretch>
            <a:fillRect/>
          </a:stretch>
        </p:blipFill>
        <p:spPr bwMode="auto">
          <a:xfrm>
            <a:off x="6531292" y="3729926"/>
            <a:ext cx="2577212" cy="3083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214</Words>
  <Application>Microsoft Office PowerPoint</Application>
  <PresentationFormat>On-screen Show (4:3)</PresentationFormat>
  <Paragraphs>50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Comic Sans MS</vt:lpstr>
      <vt:lpstr>新細明體</vt:lpstr>
      <vt:lpstr>Arial</vt:lpstr>
      <vt:lpstr>Calibri</vt:lpstr>
      <vt:lpstr>ＭＳ Ｐゴシック</vt:lpstr>
      <vt:lpstr>Wingdings</vt:lpstr>
      <vt:lpstr>Microsoft Tai Le</vt:lpstr>
      <vt:lpstr>Office 佈景主題</vt:lpstr>
      <vt:lpstr>Office 佈景主題</vt:lpstr>
      <vt:lpstr>Slide 1</vt:lpstr>
      <vt:lpstr>The Temperature in HK</vt:lpstr>
      <vt:lpstr>Solution!</vt:lpstr>
      <vt:lpstr>Theory of Stirling Engine</vt:lpstr>
      <vt:lpstr>Structure of Engine</vt:lpstr>
      <vt:lpstr>Slide 6</vt:lpstr>
      <vt:lpstr>Slide 7</vt:lpstr>
      <vt:lpstr>Slide 8</vt:lpstr>
      <vt:lpstr>Slide 9</vt:lpstr>
      <vt:lpstr>Slide 10</vt:lpstr>
      <vt:lpstr>Further investigation</vt:lpstr>
      <vt:lpstr>Further investigation</vt:lpstr>
      <vt:lpstr>Further investigation</vt:lpstr>
      <vt:lpstr>Further investigation</vt:lpstr>
      <vt:lpstr>Further investigation</vt:lpstr>
      <vt:lpstr>Further investigation</vt:lpstr>
      <vt:lpstr>Why not Solar Panels?                           - Better</vt:lpstr>
      <vt:lpstr>Conclusion</vt:lpstr>
      <vt:lpstr>Slide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Gavin</dc:creator>
  <cp:lastModifiedBy>IT Office</cp:lastModifiedBy>
  <cp:revision>55</cp:revision>
  <dcterms:created xsi:type="dcterms:W3CDTF">2012-05-09T13:14:49Z</dcterms:created>
  <dcterms:modified xsi:type="dcterms:W3CDTF">2012-06-01T05:05:29Z</dcterms:modified>
</cp:coreProperties>
</file>