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</p:sldMasterIdLst>
  <p:notesMasterIdLst>
    <p:notesMasterId r:id="rId28"/>
  </p:notesMasterIdLst>
  <p:sldIdLst>
    <p:sldId id="269" r:id="rId2"/>
    <p:sldId id="271" r:id="rId3"/>
    <p:sldId id="272" r:id="rId4"/>
    <p:sldId id="289" r:id="rId5"/>
    <p:sldId id="274" r:id="rId6"/>
    <p:sldId id="258" r:id="rId7"/>
    <p:sldId id="282" r:id="rId8"/>
    <p:sldId id="260" r:id="rId9"/>
    <p:sldId id="281" r:id="rId10"/>
    <p:sldId id="261" r:id="rId11"/>
    <p:sldId id="262" r:id="rId12"/>
    <p:sldId id="263" r:id="rId13"/>
    <p:sldId id="278" r:id="rId14"/>
    <p:sldId id="259" r:id="rId15"/>
    <p:sldId id="279" r:id="rId16"/>
    <p:sldId id="283" r:id="rId17"/>
    <p:sldId id="288" r:id="rId18"/>
    <p:sldId id="280" r:id="rId19"/>
    <p:sldId id="284" r:id="rId20"/>
    <p:sldId id="264" r:id="rId21"/>
    <p:sldId id="265" r:id="rId22"/>
    <p:sldId id="266" r:id="rId23"/>
    <p:sldId id="267" r:id="rId24"/>
    <p:sldId id="268" r:id="rId25"/>
    <p:sldId id="286" r:id="rId26"/>
    <p:sldId id="287" r:id="rId2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7" autoAdjust="0"/>
    <p:restoredTop sz="94660"/>
  </p:normalViewPr>
  <p:slideViewPr>
    <p:cSldViewPr>
      <p:cViewPr>
        <p:scale>
          <a:sx n="94" d="100"/>
          <a:sy n="94" d="100"/>
        </p:scale>
        <p:origin x="-208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DE6F991-7779-5F40-9C19-B33F10DE8E01}" type="datetimeFigureOut">
              <a:rPr lang="zh-TW" altLang="en-US"/>
              <a:pPr>
                <a:defRPr/>
              </a:pPr>
              <a:t>6/7/12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E02E935-AC2F-EE4E-A73B-D0D46698C9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41468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投影片影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>
              <a:latin typeface="Calibri" charset="0"/>
              <a:ea typeface="新細明體" charset="0"/>
            </a:endParaRPr>
          </a:p>
        </p:txBody>
      </p:sp>
      <p:sp>
        <p:nvSpPr>
          <p:cNvPr id="3686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1C7B8473-0BB4-D54F-A0F7-1314DCD75421}" type="slidenum">
              <a:rPr lang="zh-TW" altLang="en-US" sz="1200"/>
              <a:pPr/>
              <a:t>22</a:t>
            </a:fld>
            <a:endParaRPr lang="zh-TW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/>
          <p:cNvSpPr/>
          <p:nvPr/>
        </p:nvSpPr>
        <p:spPr>
          <a:xfrm rot="20707748">
            <a:off x="-617538" y="-652463"/>
            <a:ext cx="6664326" cy="3943351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11"/>
          <p:cNvSpPr/>
          <p:nvPr/>
        </p:nvSpPr>
        <p:spPr>
          <a:xfrm rot="20707748">
            <a:off x="6167438" y="-441325"/>
            <a:ext cx="3127375" cy="2425700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10"/>
          <p:cNvSpPr/>
          <p:nvPr/>
        </p:nvSpPr>
        <p:spPr>
          <a:xfrm rot="20707748">
            <a:off x="7143750" y="2001838"/>
            <a:ext cx="2679700" cy="4945062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8"/>
          <p:cNvSpPr/>
          <p:nvPr/>
        </p:nvSpPr>
        <p:spPr>
          <a:xfrm rot="20707748">
            <a:off x="-206375" y="3322638"/>
            <a:ext cx="7378700" cy="4557712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/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 </a:t>
            </a:r>
            <a:r>
              <a:rPr lang="zh-TW" altLang="en-US" smtClean="0"/>
              <a:t>按一下以編輯母片子標題樣式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20700000">
            <a:off x="6742113" y="2312988"/>
            <a:ext cx="1524000" cy="365125"/>
          </a:xfrm>
        </p:spPr>
        <p:txBody>
          <a:bodyPr/>
          <a:lstStyle>
            <a:lvl1pPr algn="l">
              <a:defRPr sz="18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8EF068E-F993-7145-AD84-1F25F746AB3F}" type="datetimeFigureOut">
              <a:rPr lang="zh-TW" altLang="en-US"/>
              <a:pPr>
                <a:defRPr/>
              </a:pPr>
              <a:t>6/7/12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20700000">
            <a:off x="6551613" y="1528763"/>
            <a:ext cx="24653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20700000">
            <a:off x="6451600" y="1162050"/>
            <a:ext cx="2133600" cy="420688"/>
          </a:xfrm>
        </p:spPr>
        <p:txBody>
          <a:bodyPr/>
          <a:lstStyle>
            <a:lvl1pPr algn="l">
              <a:defRPr sz="2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0F57981-2BD2-7044-87A8-A6C68052C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6123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/>
          <p:cNvSpPr/>
          <p:nvPr/>
        </p:nvSpPr>
        <p:spPr>
          <a:xfrm rot="20707748">
            <a:off x="-895350" y="-766763"/>
            <a:ext cx="8332788" cy="5894388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12"/>
          <p:cNvSpPr/>
          <p:nvPr/>
        </p:nvSpPr>
        <p:spPr>
          <a:xfrm rot="20707748">
            <a:off x="65088" y="5089525"/>
            <a:ext cx="8528050" cy="2911475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13"/>
          <p:cNvSpPr/>
          <p:nvPr/>
        </p:nvSpPr>
        <p:spPr>
          <a:xfrm rot="20707748">
            <a:off x="8534400" y="3840163"/>
            <a:ext cx="1011238" cy="2994025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14"/>
          <p:cNvSpPr/>
          <p:nvPr/>
        </p:nvSpPr>
        <p:spPr>
          <a:xfrm rot="20707748">
            <a:off x="7588250" y="-322263"/>
            <a:ext cx="1976438" cy="407352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20700000">
            <a:off x="6996113" y="6238875"/>
            <a:ext cx="1524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0D370-F613-B84C-9E6B-31CAED9785AE}" type="datetimeFigureOut">
              <a:rPr lang="zh-TW" altLang="en-US"/>
              <a:pPr>
                <a:defRPr/>
              </a:pPr>
              <a:t>6/7/12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20700000">
            <a:off x="5321300" y="6094413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20700000">
            <a:off x="8181975" y="3246438"/>
            <a:ext cx="90805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4A2D8659-9B16-7C4B-AFC8-305A003241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377062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/>
          <p:cNvSpPr/>
          <p:nvPr/>
        </p:nvSpPr>
        <p:spPr>
          <a:xfrm rot="20707748">
            <a:off x="-882650" y="-625475"/>
            <a:ext cx="7440613" cy="7346950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12"/>
          <p:cNvSpPr/>
          <p:nvPr/>
        </p:nvSpPr>
        <p:spPr>
          <a:xfrm rot="20707748">
            <a:off x="3227388" y="6273800"/>
            <a:ext cx="4395787" cy="1168400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13"/>
          <p:cNvSpPr/>
          <p:nvPr/>
        </p:nvSpPr>
        <p:spPr>
          <a:xfrm rot="20707748">
            <a:off x="7659688" y="5459413"/>
            <a:ext cx="1709737" cy="1538287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14"/>
          <p:cNvSpPr/>
          <p:nvPr/>
        </p:nvSpPr>
        <p:spPr>
          <a:xfrm rot="20707748">
            <a:off x="6665913" y="-490538"/>
            <a:ext cx="3067050" cy="5811838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38"/>
            <a:ext cx="1244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28E49423-0075-084F-BD61-6DB96722D0A3}" type="datetimeFigureOut">
              <a:rPr lang="zh-TW" altLang="en-US"/>
              <a:pPr>
                <a:defRPr/>
              </a:pPr>
              <a:t>6/7/12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20700000">
            <a:off x="4997450" y="6188075"/>
            <a:ext cx="238125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20700000">
            <a:off x="7689850" y="5641975"/>
            <a:ext cx="1244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810A880F-C5C3-8849-9494-40C85FC6228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230215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/>
          <p:cNvSpPr/>
          <p:nvPr/>
        </p:nvSpPr>
        <p:spPr>
          <a:xfrm rot="907748">
            <a:off x="-865188" y="850900"/>
            <a:ext cx="3614738" cy="615156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12"/>
          <p:cNvSpPr/>
          <p:nvPr/>
        </p:nvSpPr>
        <p:spPr>
          <a:xfrm rot="907748">
            <a:off x="17463" y="-511175"/>
            <a:ext cx="3735387" cy="1387475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13"/>
          <p:cNvSpPr/>
          <p:nvPr/>
        </p:nvSpPr>
        <p:spPr>
          <a:xfrm rot="907748">
            <a:off x="2146300" y="6589713"/>
            <a:ext cx="1981200" cy="536575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14"/>
          <p:cNvSpPr/>
          <p:nvPr/>
        </p:nvSpPr>
        <p:spPr>
          <a:xfrm rot="907748">
            <a:off x="3184525" y="-554038"/>
            <a:ext cx="6783388" cy="7826376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688" y="608013"/>
            <a:ext cx="1789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53D28-6ADD-0346-909D-258A12E7D4D9}" type="datetimeFigureOut">
              <a:rPr lang="zh-TW" altLang="en-US"/>
              <a:pPr>
                <a:defRPr/>
              </a:pPr>
              <a:t>6/7/12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563" y="6176963"/>
            <a:ext cx="23923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238" y="300038"/>
            <a:ext cx="2287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67760-53A6-4448-B8D0-DCABF487189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611150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/>
          <p:cNvSpPr/>
          <p:nvPr/>
        </p:nvSpPr>
        <p:spPr>
          <a:xfrm rot="900000">
            <a:off x="-57150" y="-1017588"/>
            <a:ext cx="7412038" cy="3438526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17"/>
          <p:cNvSpPr/>
          <p:nvPr/>
        </p:nvSpPr>
        <p:spPr>
          <a:xfrm rot="900000">
            <a:off x="-776288" y="2417763"/>
            <a:ext cx="6997701" cy="5080000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18"/>
          <p:cNvSpPr/>
          <p:nvPr/>
        </p:nvSpPr>
        <p:spPr>
          <a:xfrm rot="900000">
            <a:off x="6337300" y="3775075"/>
            <a:ext cx="3103563" cy="3544888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ounded Rectangle 19"/>
          <p:cNvSpPr/>
          <p:nvPr/>
        </p:nvSpPr>
        <p:spPr>
          <a:xfrm rot="900000">
            <a:off x="7327900" y="-104775"/>
            <a:ext cx="2351088" cy="3821113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638" y="3760788"/>
            <a:ext cx="15240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B7A91898-F98F-054B-ADA0-29E7E9BBD8FD}" type="datetimeFigureOut">
              <a:rPr lang="zh-TW" altLang="en-US"/>
              <a:pPr>
                <a:defRPr/>
              </a:pPr>
              <a:t>6/7/12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438" y="3170238"/>
            <a:ext cx="1927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7088" y="2660650"/>
            <a:ext cx="68262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B792D72D-8D17-8D48-8396-32F53D7986D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621294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6"/>
          <p:cNvSpPr/>
          <p:nvPr/>
        </p:nvSpPr>
        <p:spPr>
          <a:xfrm rot="20707748">
            <a:off x="-882650" y="-625475"/>
            <a:ext cx="7439025" cy="7343775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17"/>
          <p:cNvSpPr/>
          <p:nvPr/>
        </p:nvSpPr>
        <p:spPr>
          <a:xfrm rot="20707748">
            <a:off x="3236913" y="6275388"/>
            <a:ext cx="4387850" cy="1165225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18"/>
          <p:cNvSpPr/>
          <p:nvPr/>
        </p:nvSpPr>
        <p:spPr>
          <a:xfrm rot="20707748">
            <a:off x="7661275" y="5462588"/>
            <a:ext cx="1708150" cy="153511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19"/>
          <p:cNvSpPr/>
          <p:nvPr/>
        </p:nvSpPr>
        <p:spPr>
          <a:xfrm rot="20707748">
            <a:off x="6667500" y="-490538"/>
            <a:ext cx="3065463" cy="5811838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20700000">
            <a:off x="7756525" y="5888038"/>
            <a:ext cx="124142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C587B54E-CED6-DD41-AF60-BB0081CF4AB5}" type="datetimeFigureOut">
              <a:rPr lang="zh-TW" altLang="en-US"/>
              <a:pPr>
                <a:defRPr/>
              </a:pPr>
              <a:t>6/7/12</a:t>
            </a:fld>
            <a:endParaRPr lang="en-US" altLang="zh-TW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20700000">
            <a:off x="4054475" y="5494338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20700000">
            <a:off x="7689850" y="5643563"/>
            <a:ext cx="124142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66D024AC-5264-E540-97AC-D00CC428F5E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125759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2"/>
          <p:cNvSpPr/>
          <p:nvPr/>
        </p:nvSpPr>
        <p:spPr>
          <a:xfrm rot="20707748">
            <a:off x="-882650" y="-625475"/>
            <a:ext cx="7439025" cy="7343775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53"/>
          <p:cNvSpPr/>
          <p:nvPr/>
        </p:nvSpPr>
        <p:spPr>
          <a:xfrm rot="20707748">
            <a:off x="3236913" y="6275388"/>
            <a:ext cx="4387850" cy="1165225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54"/>
          <p:cNvSpPr/>
          <p:nvPr/>
        </p:nvSpPr>
        <p:spPr>
          <a:xfrm rot="20707748">
            <a:off x="7661275" y="5462588"/>
            <a:ext cx="1708150" cy="153511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55"/>
          <p:cNvSpPr/>
          <p:nvPr/>
        </p:nvSpPr>
        <p:spPr>
          <a:xfrm rot="20707748">
            <a:off x="6667500" y="-490538"/>
            <a:ext cx="3065463" cy="5811838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38"/>
            <a:ext cx="1244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D6E3B65D-AD6D-2449-A154-6B92F36559CD}" type="datetimeFigureOut">
              <a:rPr lang="zh-TW" altLang="en-US"/>
              <a:pPr>
                <a:defRPr/>
              </a:pPr>
              <a:t>6/7/12</a:t>
            </a:fld>
            <a:endParaRPr lang="en-US" altLang="zh-TW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 rot="20700000">
            <a:off x="4051300" y="5495925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 rot="20700000">
            <a:off x="7689850" y="5641975"/>
            <a:ext cx="1244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CE7CD9FC-EC5D-1842-835B-90E4843F093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119985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/>
          <p:cNvSpPr/>
          <p:nvPr/>
        </p:nvSpPr>
        <p:spPr>
          <a:xfrm rot="907748">
            <a:off x="-865188" y="850900"/>
            <a:ext cx="3614738" cy="615156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21"/>
          <p:cNvSpPr/>
          <p:nvPr/>
        </p:nvSpPr>
        <p:spPr>
          <a:xfrm rot="907748">
            <a:off x="17463" y="-511175"/>
            <a:ext cx="3735387" cy="1387475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22"/>
          <p:cNvSpPr/>
          <p:nvPr/>
        </p:nvSpPr>
        <p:spPr>
          <a:xfrm rot="907748">
            <a:off x="2146300" y="6589713"/>
            <a:ext cx="1981200" cy="536575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23"/>
          <p:cNvSpPr/>
          <p:nvPr/>
        </p:nvSpPr>
        <p:spPr>
          <a:xfrm rot="907748">
            <a:off x="3184525" y="-554038"/>
            <a:ext cx="6783388" cy="7826376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2275" y="612775"/>
            <a:ext cx="1792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FD9A6-DC54-3446-9A65-16D1F928F8BD}" type="datetimeFigureOut">
              <a:rPr lang="zh-TW" altLang="en-US"/>
              <a:pPr>
                <a:defRPr/>
              </a:pPr>
              <a:t>6/7/12</a:t>
            </a:fld>
            <a:endParaRPr lang="en-US" altLang="zh-TW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963" y="6100763"/>
            <a:ext cx="30511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2063" y="301625"/>
            <a:ext cx="228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AAF4E-8564-4B4A-A195-995F16F90B8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182816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 rot="900000">
            <a:off x="-371475" y="-1217613"/>
            <a:ext cx="8577263" cy="6343651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ounded Rectangle 12"/>
          <p:cNvSpPr/>
          <p:nvPr/>
        </p:nvSpPr>
        <p:spPr>
          <a:xfrm rot="900000">
            <a:off x="-449263" y="5208588"/>
            <a:ext cx="7470776" cy="2486025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13"/>
          <p:cNvSpPr/>
          <p:nvPr/>
        </p:nvSpPr>
        <p:spPr>
          <a:xfrm rot="900000">
            <a:off x="7192963" y="6483350"/>
            <a:ext cx="1931987" cy="63500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ounded Rectangle 14"/>
          <p:cNvSpPr/>
          <p:nvPr/>
        </p:nvSpPr>
        <p:spPr>
          <a:xfrm rot="900000">
            <a:off x="8126413" y="92075"/>
            <a:ext cx="1879600" cy="6415088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575" y="5927725"/>
            <a:ext cx="15240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79D8D631-113E-C74B-8859-A44D3E7B7539}" type="datetimeFigureOut">
              <a:rPr lang="zh-TW" altLang="en-US"/>
              <a:pPr>
                <a:defRPr/>
              </a:pPr>
              <a:t>6/7/12</a:t>
            </a:fld>
            <a:endParaRPr lang="en-US" altLang="zh-TW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550" y="5988050"/>
            <a:ext cx="3124200" cy="293688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363" y="5570538"/>
            <a:ext cx="715962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FAE76A35-FF0F-F644-97F3-D04E83E7682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983988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/>
          <p:cNvSpPr/>
          <p:nvPr/>
        </p:nvSpPr>
        <p:spPr>
          <a:xfrm rot="20707748">
            <a:off x="-896938" y="-623888"/>
            <a:ext cx="7286626" cy="60404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13"/>
          <p:cNvSpPr/>
          <p:nvPr/>
        </p:nvSpPr>
        <p:spPr>
          <a:xfrm rot="20707748">
            <a:off x="65088" y="5378450"/>
            <a:ext cx="7442200" cy="2476500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14"/>
          <p:cNvSpPr/>
          <p:nvPr/>
        </p:nvSpPr>
        <p:spPr>
          <a:xfrm rot="20707748">
            <a:off x="7661275" y="5459413"/>
            <a:ext cx="1708150" cy="1538287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15"/>
          <p:cNvSpPr/>
          <p:nvPr/>
        </p:nvSpPr>
        <p:spPr>
          <a:xfrm rot="20707748">
            <a:off x="6673850" y="-490538"/>
            <a:ext cx="3059113" cy="5810251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 algn="r">
              <a:defRPr sz="4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/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38"/>
            <a:ext cx="1244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56FE2D86-5C4E-C74E-9782-0FF2BDE75330}" type="datetimeFigureOut">
              <a:rPr lang="zh-TW" altLang="en-US"/>
              <a:pPr>
                <a:defRPr/>
              </a:pPr>
              <a:t>6/7/12</a:t>
            </a:fld>
            <a:endParaRPr lang="en-US" altLang="zh-TW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20700000">
            <a:off x="4264025" y="6099175"/>
            <a:ext cx="3062288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20700000">
            <a:off x="7689850" y="5641975"/>
            <a:ext cx="1244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AD9FA033-6901-614F-95FF-0249738F125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997968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 rot="900000">
            <a:off x="-533400" y="-979488"/>
            <a:ext cx="6672263" cy="6821488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15"/>
          <p:cNvSpPr/>
          <p:nvPr/>
        </p:nvSpPr>
        <p:spPr>
          <a:xfrm rot="900000">
            <a:off x="-284163" y="5969000"/>
            <a:ext cx="5300663" cy="1497013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16"/>
          <p:cNvSpPr/>
          <p:nvPr/>
        </p:nvSpPr>
        <p:spPr>
          <a:xfrm rot="900000">
            <a:off x="6931025" y="-242888"/>
            <a:ext cx="2433638" cy="1384301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17"/>
          <p:cNvSpPr/>
          <p:nvPr/>
        </p:nvSpPr>
        <p:spPr>
          <a:xfrm rot="900000">
            <a:off x="5899150" y="1282700"/>
            <a:ext cx="3843338" cy="61785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/>
          <a:lstStyle>
            <a:lvl1pPr algn="r">
              <a:defRPr sz="4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938" y="571500"/>
            <a:ext cx="15240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FA848064-2054-2B40-AAC1-1261FE156EEA}" type="datetimeFigureOut">
              <a:rPr lang="zh-TW" altLang="en-US"/>
              <a:pPr>
                <a:defRPr/>
              </a:pPr>
              <a:t>6/7/12</a:t>
            </a:fld>
            <a:endParaRPr lang="en-US" altLang="zh-TW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700" y="5162550"/>
            <a:ext cx="297656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913" y="390525"/>
            <a:ext cx="196215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A5CD5BE7-BA3E-9648-8977-5F436AC2CA6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775084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Scan1080Base.png"/>
          <p:cNvPicPr>
            <a:picLocks noChangeAspect="1"/>
          </p:cNvPicPr>
          <p:nvPr/>
        </p:nvPicPr>
        <p:blipFill>
          <a:blip r:embed="rId13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893" y="2807493"/>
            <a:ext cx="5321300" cy="183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613" cy="4783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8CCA7CFB-9836-D248-BC86-1C1CD721B2C8}" type="datetimeFigureOut">
              <a:rPr lang="zh-TW" altLang="en-US"/>
              <a:pPr>
                <a:defRPr/>
              </a:pPr>
              <a:t>6/7/12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0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788" y="5318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322CB0-9892-3A41-9E0F-E5C606ABD19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微軟正黑體" charset="0"/>
        </a:defRPr>
      </a:lvl1pPr>
      <a:lvl2pPr algn="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Rockwell" charset="0"/>
          <a:ea typeface="微軟正黑體" charset="0"/>
          <a:cs typeface="微軟正黑體" charset="0"/>
        </a:defRPr>
      </a:lvl2pPr>
      <a:lvl3pPr algn="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Rockwell" charset="0"/>
          <a:ea typeface="微軟正黑體" charset="0"/>
          <a:cs typeface="微軟正黑體" charset="0"/>
        </a:defRPr>
      </a:lvl3pPr>
      <a:lvl4pPr algn="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Rockwell" charset="0"/>
          <a:ea typeface="微軟正黑體" charset="0"/>
          <a:cs typeface="微軟正黑體" charset="0"/>
        </a:defRPr>
      </a:lvl4pPr>
      <a:lvl5pPr algn="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Rockwell" charset="0"/>
          <a:ea typeface="微軟正黑體" charset="0"/>
          <a:cs typeface="微軟正黑體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ts val="600"/>
        </a:spcAft>
        <a:buSzPct val="140000"/>
        <a:buFont typeface="Wingdings" charset="0"/>
        <a:buChar char=""/>
        <a:defRPr kumimoji="1"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標楷體" charset="0"/>
        </a:defRPr>
      </a:lvl1pPr>
      <a:lvl2pPr marL="730250" indent="-365125" algn="l" rtl="0" fontAlgn="base">
        <a:spcBef>
          <a:spcPct val="20000"/>
        </a:spcBef>
        <a:spcAft>
          <a:spcPts val="600"/>
        </a:spcAft>
        <a:buSzPct val="140000"/>
        <a:buFont typeface="Wingdings" charset="0"/>
        <a:buChar char=""/>
        <a:defRPr kumimoji="1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標楷體" charset="0"/>
        </a:defRPr>
      </a:lvl2pPr>
      <a:lvl3pPr marL="1096963" indent="-319088" algn="l" rtl="0" fontAlgn="base">
        <a:spcBef>
          <a:spcPct val="20000"/>
        </a:spcBef>
        <a:spcAft>
          <a:spcPts val="600"/>
        </a:spcAft>
        <a:buSzPct val="140000"/>
        <a:buFont typeface="Wingdings" charset="0"/>
        <a:buChar char=""/>
        <a:defRPr kumimoji="1"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標楷體" charset="0"/>
        </a:defRPr>
      </a:lvl3pPr>
      <a:lvl4pPr marL="1371600" indent="-273050" algn="l" rtl="0" fontAlgn="base">
        <a:spcBef>
          <a:spcPct val="20000"/>
        </a:spcBef>
        <a:spcAft>
          <a:spcPts val="600"/>
        </a:spcAft>
        <a:buSzPct val="140000"/>
        <a:buFont typeface="Wingdings" charset="0"/>
        <a:buChar char=""/>
        <a:defRPr kumimoji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標楷體" charset="0"/>
        </a:defRPr>
      </a:lvl4pPr>
      <a:lvl5pPr marL="1644650" indent="-273050" algn="l" rtl="0" fontAlgn="base">
        <a:spcBef>
          <a:spcPct val="20000"/>
        </a:spcBef>
        <a:spcAft>
          <a:spcPts val="600"/>
        </a:spcAft>
        <a:buSzPct val="140000"/>
        <a:buFont typeface="Wingdings" charset="0"/>
        <a:buChar char=""/>
        <a:defRPr kumimoji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標楷體" charset="0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4"/>
          <p:cNvSpPr>
            <a:spLocks noGrp="1"/>
          </p:cNvSpPr>
          <p:nvPr>
            <p:ph type="ctrTitle"/>
          </p:nvPr>
        </p:nvSpPr>
        <p:spPr bwMode="auto">
          <a:xfrm rot="20700000">
            <a:off x="547688" y="3632200"/>
            <a:ext cx="5984875" cy="160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altLang="zh-TW" sz="4800" dirty="0">
                <a:effectLst/>
                <a:latin typeface="Lucida Sans Unicode" charset="0"/>
                <a:ea typeface="微軟正黑體" charset="0"/>
              </a:rPr>
              <a:t>Algae and Biofuel</a:t>
            </a:r>
          </a:p>
        </p:txBody>
      </p:sp>
      <p:sp>
        <p:nvSpPr>
          <p:cNvPr id="33797" name="Rectangle 5"/>
          <p:cNvSpPr>
            <a:spLocks noGrp="1"/>
          </p:cNvSpPr>
          <p:nvPr>
            <p:ph type="subTitle" idx="1"/>
          </p:nvPr>
        </p:nvSpPr>
        <p:spPr>
          <a:xfrm rot="20700000">
            <a:off x="2201863" y="5027613"/>
            <a:ext cx="4654550" cy="1128712"/>
          </a:xfrm>
        </p:spPr>
        <p:txBody>
          <a:bodyPr rtlCol="0"/>
          <a:lstStyle/>
          <a:p>
            <a:pPr marL="109538" fontAlgn="auto">
              <a:buFont typeface="Wingdings" pitchFamily="2" charset="2"/>
              <a:buNone/>
              <a:defRPr/>
            </a:pPr>
            <a:r>
              <a:rPr kumimoji="0" lang="en-US" dirty="0" smtClean="0">
                <a:latin typeface="Lucida Sans Unicode" charset="0"/>
                <a:ea typeface="微軟正黑體" charset="0"/>
                <a:cs typeface="+mn-cs"/>
              </a:rPr>
              <a:t>St. Paul’s Co-educational College</a:t>
            </a: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445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79512" y="980728"/>
            <a:ext cx="8712968" cy="72008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Rockwell"/>
                <a:cs typeface="Rockwell"/>
              </a:rPr>
              <a:t>A Graph showing the percentage growth of the algae at different light intensities as compared to the first day in </a:t>
            </a:r>
            <a:r>
              <a:rPr lang="en-US" sz="2000" dirty="0" err="1">
                <a:solidFill>
                  <a:schemeClr val="bg1"/>
                </a:solidFill>
                <a:latin typeface="Rockwell"/>
                <a:cs typeface="Rockwell"/>
              </a:rPr>
              <a:t>Kuhl</a:t>
            </a:r>
            <a:r>
              <a:rPr lang="en-US" sz="2000" dirty="0">
                <a:solidFill>
                  <a:schemeClr val="bg1"/>
                </a:solidFill>
                <a:latin typeface="Rockwell"/>
                <a:cs typeface="Rockwell"/>
              </a:rPr>
              <a:t> solution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7100000">
            <a:off x="-634206" y="2921794"/>
            <a:ext cx="5065712" cy="16954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zh-TW" dirty="0" smtClean="0">
                <a:cs typeface="+mj-cs"/>
              </a:rPr>
              <a:t>Important Graphs</a:t>
            </a:r>
            <a:endParaRPr kumimoji="0" lang="zh-TW" altLang="en-US" dirty="0">
              <a:cs typeface="+mj-cs"/>
            </a:endParaRPr>
          </a:p>
        </p:txBody>
      </p:sp>
      <p:pic>
        <p:nvPicPr>
          <p:cNvPr id="1024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5" y="836712"/>
            <a:ext cx="9144000" cy="5373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467544" y="908720"/>
            <a:ext cx="8316912" cy="865187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Rockwell"/>
                <a:cs typeface="Rockwell"/>
              </a:rPr>
              <a:t>A Graph showing the percentage growth of the algae at different light intensities as compared to the first day in Basal medium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7100000">
            <a:off x="-634206" y="2921794"/>
            <a:ext cx="5065712" cy="16954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zh-TW" dirty="0" smtClean="0">
                <a:cs typeface="+mj-cs"/>
              </a:rPr>
              <a:t>Important Graphs</a:t>
            </a:r>
            <a:endParaRPr kumimoji="0" lang="zh-TW" altLang="en-US" dirty="0">
              <a:cs typeface="+mj-cs"/>
            </a:endParaRPr>
          </a:p>
        </p:txBody>
      </p:sp>
      <p:pic>
        <p:nvPicPr>
          <p:cNvPr id="11266" name="Chart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2"/>
          <a:stretch>
            <a:fillRect/>
          </a:stretch>
        </p:blipFill>
        <p:spPr bwMode="auto">
          <a:xfrm>
            <a:off x="0" y="548680"/>
            <a:ext cx="9144000" cy="5516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文字方塊 1"/>
          <p:cNvSpPr txBox="1"/>
          <p:nvPr/>
        </p:nvSpPr>
        <p:spPr>
          <a:xfrm>
            <a:off x="8028384" y="4293096"/>
            <a:ext cx="7200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0000"/>
                </a:solidFill>
              </a:rPr>
              <a:t>21°C</a:t>
            </a:r>
            <a:endParaRPr lang="zh-TW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5"/>
          <p:cNvSpPr>
            <a:spLocks noGrp="1"/>
          </p:cNvSpPr>
          <p:nvPr>
            <p:ph type="title"/>
          </p:nvPr>
        </p:nvSpPr>
        <p:spPr bwMode="auto">
          <a:xfrm rot="17100000">
            <a:off x="-634206" y="2921794"/>
            <a:ext cx="5065712" cy="169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kumimoji="0" lang="en-US" altLang="zh-TW" dirty="0">
                <a:effectLst/>
                <a:latin typeface="Lucida Sans Unicode" charset="0"/>
                <a:ea typeface="微軟正黑體" charset="0"/>
              </a:rPr>
              <a:t>Method - part 2</a:t>
            </a:r>
          </a:p>
        </p:txBody>
      </p:sp>
      <p:sp>
        <p:nvSpPr>
          <p:cNvPr id="49155" name="Rectangle 3"/>
          <p:cNvSpPr>
            <a:spLocks noGrp="1"/>
          </p:cNvSpPr>
          <p:nvPr>
            <p:ph idx="1"/>
          </p:nvPr>
        </p:nvSpPr>
        <p:spPr>
          <a:xfrm rot="900000">
            <a:off x="3479800" y="960438"/>
            <a:ext cx="4657725" cy="5076825"/>
          </a:xfrm>
        </p:spPr>
        <p:txBody>
          <a:bodyPr rtlCol="0">
            <a:normAutofit fontScale="85000" lnSpcReduction="20000"/>
          </a:bodyPr>
          <a:lstStyle/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Algae selected: </a:t>
            </a:r>
            <a:r>
              <a:rPr kumimoji="0" lang="en-US" i="1" dirty="0" err="1">
                <a:latin typeface="Lucida Sans Unicode" charset="0"/>
                <a:ea typeface="微軟正黑體" charset="0"/>
                <a:cs typeface="+mn-cs"/>
              </a:rPr>
              <a:t>Spirulina</a:t>
            </a:r>
            <a:r>
              <a:rPr kumimoji="0" lang="en-US" i="1" dirty="0">
                <a:latin typeface="Lucida Sans Unicode" charset="0"/>
                <a:ea typeface="微軟正黑體" charset="0"/>
                <a:cs typeface="+mn-cs"/>
              </a:rPr>
              <a:t> </a:t>
            </a:r>
            <a:r>
              <a:rPr kumimoji="0" lang="en-US" i="1" dirty="0" err="1">
                <a:latin typeface="Lucida Sans Unicode" charset="0"/>
                <a:ea typeface="微軟正黑體" charset="0"/>
                <a:cs typeface="+mn-cs"/>
              </a:rPr>
              <a:t>platensis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 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accessible and cheap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Test 1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ucida Sans Unicode" charset="0"/>
                <a:ea typeface="微軟正黑體" charset="0"/>
                <a:cs typeface="+mn-cs"/>
              </a:rPr>
              <a:t>select sources of biofuel for comparison</a:t>
            </a:r>
            <a:r>
              <a:rPr kumimoji="0" lang="en-US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Lucida Sans Unicode" charset="0"/>
                <a:ea typeface="微軟正黑體" charset="0"/>
                <a:cs typeface="+mn-cs"/>
              </a:rPr>
              <a:t> 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with </a:t>
            </a:r>
            <a:r>
              <a:rPr kumimoji="0" lang="en-US" i="1" dirty="0" err="1">
                <a:latin typeface="Lucida Sans Unicode" charset="0"/>
                <a:ea typeface="微軟正黑體" charset="0"/>
                <a:cs typeface="+mn-cs"/>
              </a:rPr>
              <a:t>Spirulina</a:t>
            </a:r>
            <a:r>
              <a:rPr kumimoji="0" lang="en-US" i="1" dirty="0">
                <a:latin typeface="Lucida Sans Unicode" charset="0"/>
                <a:ea typeface="微軟正黑體" charset="0"/>
                <a:cs typeface="+mn-cs"/>
              </a:rPr>
              <a:t> </a:t>
            </a:r>
            <a:r>
              <a:rPr kumimoji="0" lang="en-US" i="1" dirty="0" err="1">
                <a:latin typeface="Lucida Sans Unicode" charset="0"/>
                <a:ea typeface="微軟正黑體" charset="0"/>
                <a:cs typeface="+mn-cs"/>
              </a:rPr>
              <a:t>platensis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 in Test 2</a:t>
            </a: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Test 2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 Unicode" charset="0"/>
                <a:ea typeface="微軟正黑體" charset="0"/>
                <a:cs typeface="+mn-cs"/>
              </a:rPr>
              <a:t>extracted oil 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from </a:t>
            </a:r>
            <a:r>
              <a:rPr kumimoji="0" lang="en-US" i="1" dirty="0" err="1">
                <a:latin typeface="Lucida Sans Unicode" charset="0"/>
                <a:ea typeface="微軟正黑體" charset="0"/>
                <a:cs typeface="+mn-cs"/>
              </a:rPr>
              <a:t>Spirulina</a:t>
            </a:r>
            <a:r>
              <a:rPr kumimoji="0" lang="en-US" i="1" dirty="0">
                <a:latin typeface="Lucida Sans Unicode" charset="0"/>
                <a:ea typeface="微軟正黑體" charset="0"/>
                <a:cs typeface="+mn-cs"/>
              </a:rPr>
              <a:t> </a:t>
            </a:r>
            <a:r>
              <a:rPr kumimoji="0" lang="en-US" i="1" dirty="0" err="1">
                <a:latin typeface="Lucida Sans Unicode" charset="0"/>
                <a:ea typeface="微軟正黑體" charset="0"/>
                <a:cs typeface="+mn-cs"/>
              </a:rPr>
              <a:t>platensis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 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ucida Sans Unicode" charset="0"/>
                <a:ea typeface="微軟正黑體" charset="0"/>
                <a:cs typeface="+mn-cs"/>
              </a:rPr>
              <a:t>Compare</a:t>
            </a:r>
            <a:r>
              <a:rPr kumimoji="0" lang="en-US" dirty="0" smtClean="0">
                <a:latin typeface="Lucida Sans Unicode" charset="0"/>
                <a:ea typeface="微軟正黑體" charset="0"/>
                <a:cs typeface="+mn-cs"/>
              </a:rPr>
              <a:t> with other 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selected sources of biofuel </a:t>
            </a: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marL="623888" indent="-514350" fontAlgn="auto">
              <a:buFont typeface="Wingdings" pitchFamily="2" charset="2"/>
              <a:buChar char="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Finding </a:t>
            </a:r>
            <a:r>
              <a:rPr kumimoji="0" lang="en-US" altLang="zh-T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ucida Sans Unicode" charset="0"/>
                <a:ea typeface="微軟正黑體" charset="0"/>
                <a:cs typeface="+mn-cs"/>
              </a:rPr>
              <a:t>better sources of biofuel</a:t>
            </a: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 among:</a:t>
            </a:r>
          </a:p>
          <a:p>
            <a:pPr marL="849313" lvl="1" indent="-457200" fontAlgn="auto">
              <a:buFont typeface="Lucida Sans Unicode" charset="0"/>
              <a:buAutoNum type="arabicPeriod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s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unflower seed</a:t>
            </a:r>
          </a:p>
          <a:p>
            <a:pPr marL="849313" lvl="1" indent="-457200" fontAlgn="auto">
              <a:buFont typeface="Lucida Sans Unicode" charset="0"/>
              <a:buAutoNum type="arabicPeriod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peanut</a:t>
            </a:r>
          </a:p>
          <a:p>
            <a:pPr marL="849313" lvl="1" indent="-457200" fontAlgn="auto">
              <a:buFont typeface="Lucida Sans Unicode" charset="0"/>
              <a:buAutoNum type="arabicPeriod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orange peel</a:t>
            </a:r>
          </a:p>
          <a:p>
            <a:pPr marL="849313" lvl="1" indent="-457200" fontAlgn="auto">
              <a:buFont typeface="Lucida Sans Unicode" charset="0"/>
              <a:buAutoNum type="arabicPeriod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coffee powder </a:t>
            </a:r>
          </a:p>
          <a:p>
            <a:pPr marL="849313" lvl="1" indent="-457200" fontAlgn="auto">
              <a:buFont typeface="Lucida Sans Unicode" charset="0"/>
              <a:buAutoNum type="arabicPeriod"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623888" indent="-514350" fontAlgn="auto">
              <a:buFont typeface="Wingdings" pitchFamily="2" charset="2"/>
              <a:buChar char="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Finding the </a:t>
            </a:r>
            <a:r>
              <a:rPr kumimoji="0" lang="en-US" altLang="zh-T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ucida Sans Unicode" charset="0"/>
                <a:ea typeface="微軟正黑體" charset="0"/>
                <a:cs typeface="+mn-cs"/>
              </a:rPr>
              <a:t>most efficient reagent for extraction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of </a:t>
            </a: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the biofuel among:</a:t>
            </a:r>
          </a:p>
          <a:p>
            <a:pPr marL="849313" lvl="1" indent="-457200" fontAlgn="auto">
              <a:buFont typeface="Lucida Sans Unicode" charset="0"/>
              <a:buAutoNum type="arabicPeriod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methyl acetate</a:t>
            </a:r>
          </a:p>
          <a:p>
            <a:pPr marL="849313" lvl="1" indent="-457200" fontAlgn="auto">
              <a:buFont typeface="Lucida Sans Unicode" charset="0"/>
              <a:buAutoNum type="arabicPeriod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hexane</a:t>
            </a:r>
          </a:p>
          <a:p>
            <a:pPr marL="849313" lvl="1" indent="-457200" fontAlgn="auto">
              <a:buFont typeface="Lucida Sans Unicode" charset="0"/>
              <a:buAutoNum type="arabicPeriod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ethanol</a:t>
            </a:r>
          </a:p>
          <a:p>
            <a:pPr marL="623888" indent="-514350" fontAlgn="auto">
              <a:buFont typeface="Wingdings" pitchFamily="2" charset="2"/>
              <a:buChar char=""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623888" indent="-514350" fontAlgn="auto">
              <a:buFont typeface="Lucida Sans Unicode" charset="0"/>
              <a:buNone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</p:txBody>
      </p:sp>
      <p:sp>
        <p:nvSpPr>
          <p:cNvPr id="13314" name="Rectangle 5"/>
          <p:cNvSpPr>
            <a:spLocks noGrp="1"/>
          </p:cNvSpPr>
          <p:nvPr>
            <p:ph type="title"/>
          </p:nvPr>
        </p:nvSpPr>
        <p:spPr bwMode="auto">
          <a:xfrm rot="17100000">
            <a:off x="-634206" y="2921794"/>
            <a:ext cx="5065712" cy="169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kumimoji="0" lang="en-US" altLang="zh-TW">
                <a:effectLst/>
                <a:latin typeface="Lucida Sans Unicode" charset="0"/>
                <a:ea typeface="微軟正黑體" charset="0"/>
              </a:rPr>
              <a:t>Method - part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Grp="1"/>
          </p:cNvSpPr>
          <p:nvPr>
            <p:ph type="title"/>
          </p:nvPr>
        </p:nvSpPr>
        <p:spPr bwMode="auto">
          <a:xfrm rot="17100000">
            <a:off x="-634206" y="2921794"/>
            <a:ext cx="5065712" cy="169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kumimoji="0" lang="en-US" altLang="zh-TW">
                <a:effectLst/>
                <a:latin typeface="Lucida Sans Unicode" charset="0"/>
                <a:ea typeface="微軟正黑體" charset="0"/>
              </a:rPr>
              <a:t>Method - part 2</a:t>
            </a:r>
          </a:p>
        </p:txBody>
      </p:sp>
      <p:sp>
        <p:nvSpPr>
          <p:cNvPr id="50179" name="Rectangle 3"/>
          <p:cNvSpPr>
            <a:spLocks noGrp="1"/>
          </p:cNvSpPr>
          <p:nvPr>
            <p:ph idx="1"/>
          </p:nvPr>
        </p:nvSpPr>
        <p:spPr>
          <a:xfrm rot="900000">
            <a:off x="3479800" y="960438"/>
            <a:ext cx="4657725" cy="5076825"/>
          </a:xfrm>
        </p:spPr>
        <p:txBody>
          <a:bodyPr rtlCol="0"/>
          <a:lstStyle/>
          <a:p>
            <a:pPr marL="623888" indent="-514350" fontAlgn="auto">
              <a:buFont typeface="Wingdings" pitchFamily="2" charset="2"/>
              <a:buChar char=""/>
              <a:defRPr/>
            </a:pPr>
            <a:r>
              <a:rPr kumimoji="0" lang="en-US">
                <a:latin typeface="Lucida Sans Unicode" charset="0"/>
                <a:ea typeface="微軟正黑體" charset="0"/>
                <a:cs typeface="+mn-cs"/>
              </a:rPr>
              <a:t>Procedures:</a:t>
            </a:r>
          </a:p>
          <a:p>
            <a:pPr marL="830263" lvl="1" indent="-438150" fontAlgn="auto">
              <a:buFont typeface="Wingdings" pitchFamily="2" charset="2"/>
              <a:buChar char=""/>
              <a:defRPr/>
            </a:pPr>
            <a:endParaRPr kumimoji="0" lang="en-US">
              <a:latin typeface="Lucida Sans Unicode" charset="0"/>
              <a:ea typeface="微軟正黑體" charset="0"/>
              <a:cs typeface="+mn-cs"/>
            </a:endParaRPr>
          </a:p>
          <a:p>
            <a:pPr marL="830263" lvl="1" indent="-438150" fontAlgn="auto">
              <a:buFont typeface="Verdana" charset="0"/>
              <a:buAutoNum type="arabicPeriod"/>
              <a:defRPr/>
            </a:pPr>
            <a:r>
              <a:rPr kumimoji="0" lang="en-US">
                <a:latin typeface="Lucida Sans Unicode" charset="0"/>
                <a:ea typeface="微軟正黑體" charset="0"/>
                <a:cs typeface="+mn-cs"/>
              </a:rPr>
              <a:t>make sources of biofuel into dry powder</a:t>
            </a:r>
          </a:p>
          <a:p>
            <a:pPr marL="830263" lvl="1" indent="-438150" fontAlgn="auto">
              <a:buFont typeface="Verdana" charset="0"/>
              <a:buAutoNum type="arabicPeriod"/>
              <a:defRPr/>
            </a:pPr>
            <a:r>
              <a:rPr kumimoji="0" lang="en-US">
                <a:latin typeface="Lucida Sans Unicode" charset="0"/>
                <a:ea typeface="微軟正黑體" charset="0"/>
                <a:cs typeface="+mn-cs"/>
              </a:rPr>
              <a:t>introduce powder into organic solvents</a:t>
            </a:r>
          </a:p>
          <a:p>
            <a:pPr marL="830263" lvl="1" indent="-438150" fontAlgn="auto">
              <a:buFont typeface="Verdana" charset="0"/>
              <a:buAutoNum type="arabicPeriod"/>
              <a:defRPr/>
            </a:pPr>
            <a:r>
              <a:rPr kumimoji="0" lang="en-US">
                <a:latin typeface="Lucida Sans Unicode" charset="0"/>
                <a:ea typeface="微軟正黑體" charset="0"/>
                <a:cs typeface="+mn-cs"/>
              </a:rPr>
              <a:t>remove organic solvents after shaking</a:t>
            </a:r>
          </a:p>
          <a:p>
            <a:pPr marL="830263" lvl="1" indent="-438150" fontAlgn="auto">
              <a:buFont typeface="Verdana" charset="0"/>
              <a:buAutoNum type="arabicPeriod"/>
              <a:defRPr/>
            </a:pPr>
            <a:r>
              <a:rPr kumimoji="0" lang="en-US">
                <a:latin typeface="Lucida Sans Unicode" charset="0"/>
                <a:ea typeface="微軟正黑體" charset="0"/>
                <a:cs typeface="+mn-cs"/>
              </a:rPr>
              <a:t>measure volume of oil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D:\DCIM\105_PANA\P10508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6918983"/>
              </p:ext>
            </p:extLst>
          </p:nvPr>
        </p:nvGraphicFramePr>
        <p:xfrm>
          <a:off x="251520" y="2204864"/>
          <a:ext cx="8640960" cy="374441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06918"/>
                <a:gridCol w="2108591"/>
                <a:gridCol w="2106918"/>
                <a:gridCol w="2318533"/>
              </a:tblGrid>
              <a:tr h="324264">
                <a:tc>
                  <a:txBody>
                    <a:bodyPr/>
                    <a:lstStyle/>
                    <a:p>
                      <a:pPr marL="685800" marR="0" lvl="0" indent="-685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Volume of oil collected (mL)</a:t>
                      </a:r>
                      <a:endParaRPr kumimoji="0" lang="zh-TW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84031">
                <a:tc>
                  <a:txBody>
                    <a:bodyPr/>
                    <a:lstStyle/>
                    <a:p>
                      <a:pPr marL="685800" marR="0" lvl="0" indent="-685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</a:t>
                      </a:r>
                      <a:endParaRPr kumimoji="0" 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Methyl acetate</a:t>
                      </a:r>
                      <a:endParaRPr kumimoji="0" lang="zh-TW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*Hexane</a:t>
                      </a:r>
                      <a:endParaRPr kumimoji="0" 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Ethanol</a:t>
                      </a:r>
                      <a:endParaRPr kumimoji="0" lang="zh-TW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684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*Sunflower </a:t>
                      </a: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seed</a:t>
                      </a:r>
                      <a:endParaRPr kumimoji="0" 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1.5</a:t>
                      </a:r>
                      <a:endParaRPr kumimoji="0" lang="zh-TW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2.0</a:t>
                      </a:r>
                      <a:endParaRPr kumimoji="0" 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1.0</a:t>
                      </a:r>
                      <a:endParaRPr kumimoji="0" lang="zh-TW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</a:tr>
              <a:tr h="684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*Peanut</a:t>
                      </a:r>
                      <a:endParaRPr kumimoji="0" 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</a:t>
                      </a:r>
                      <a:endParaRPr kumimoji="0" 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2.5</a:t>
                      </a:r>
                      <a:endParaRPr kumimoji="0" 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1.0</a:t>
                      </a:r>
                      <a:endParaRPr kumimoji="0" lang="zh-TW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</a:tr>
              <a:tr h="684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Orange peel</a:t>
                      </a:r>
                      <a:endParaRPr kumimoji="0" lang="zh-TW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0.5</a:t>
                      </a:r>
                      <a:endParaRPr kumimoji="0" 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</a:t>
                      </a:r>
                      <a:endParaRPr kumimoji="0" 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0.5</a:t>
                      </a:r>
                      <a:endParaRPr kumimoji="0" lang="zh-TW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</a:tr>
              <a:tr h="684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Coffee powder</a:t>
                      </a:r>
                      <a:endParaRPr kumimoji="0" 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0.5</a:t>
                      </a:r>
                      <a:endParaRPr kumimoji="0" lang="zh-TW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</a:t>
                      </a:r>
                      <a:endParaRPr kumimoji="0" 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0.5</a:t>
                      </a:r>
                      <a:endParaRPr kumimoji="0" 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  <p:sp>
        <p:nvSpPr>
          <p:cNvPr id="6" name="Title 2"/>
          <p:cNvSpPr txBox="1">
            <a:spLocks/>
          </p:cNvSpPr>
          <p:nvPr/>
        </p:nvSpPr>
        <p:spPr>
          <a:xfrm>
            <a:off x="261938" y="266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微軟正黑體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Rockwell" charset="0"/>
                <a:ea typeface="微軟正黑體" charset="0"/>
                <a:cs typeface="微軟正黑體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Rockwell" charset="0"/>
                <a:ea typeface="微軟正黑體" charset="0"/>
                <a:cs typeface="微軟正黑體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Rockwell" charset="0"/>
                <a:ea typeface="微軟正黑體" charset="0"/>
                <a:cs typeface="微軟正黑體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Rockwell" charset="0"/>
                <a:ea typeface="微軟正黑體" charset="0"/>
                <a:cs typeface="微軟正黑體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zh-TW" dirty="0" smtClean="0">
                <a:cs typeface="+mj-cs"/>
              </a:rPr>
              <a:t>Results </a:t>
            </a:r>
            <a:r>
              <a:rPr kumimoji="0" lang="en-US" altLang="zh-TW" dirty="0" smtClean="0">
                <a:cs typeface="+mj-cs"/>
              </a:rPr>
              <a:t>Test </a:t>
            </a:r>
            <a:r>
              <a:rPr kumimoji="0" lang="en-US" altLang="zh-TW" dirty="0">
                <a:cs typeface="+mj-cs"/>
              </a:rPr>
              <a:t>1</a:t>
            </a:r>
            <a:endParaRPr kumimoji="0" lang="zh-TW" alt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05447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/>
          </p:cNvSpPr>
          <p:nvPr>
            <p:ph idx="1"/>
          </p:nvPr>
        </p:nvSpPr>
        <p:spPr>
          <a:xfrm rot="900000">
            <a:off x="3479800" y="960438"/>
            <a:ext cx="4657725" cy="5076825"/>
          </a:xfrm>
        </p:spPr>
        <p:txBody>
          <a:bodyPr rtlCol="0"/>
          <a:lstStyle/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Organic solvent: hexane</a:t>
            </a: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Sources of biofuel: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sunflower seed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peanut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pure </a:t>
            </a:r>
            <a:r>
              <a:rPr kumimoji="0" lang="en-US" i="1" dirty="0" err="1">
                <a:latin typeface="Lucida Sans Unicode" charset="0"/>
                <a:ea typeface="微軟正黑體" charset="0"/>
                <a:cs typeface="+mn-cs"/>
              </a:rPr>
              <a:t>Spirulina</a:t>
            </a:r>
            <a:r>
              <a:rPr kumimoji="0" lang="en-US" i="1" dirty="0">
                <a:latin typeface="Lucida Sans Unicode" charset="0"/>
                <a:ea typeface="微軟正黑體" charset="0"/>
                <a:cs typeface="+mn-cs"/>
              </a:rPr>
              <a:t> </a:t>
            </a:r>
            <a:r>
              <a:rPr kumimoji="0" lang="en-US" i="1" dirty="0" err="1">
                <a:latin typeface="Lucida Sans Unicode" charset="0"/>
                <a:ea typeface="微軟正黑體" charset="0"/>
                <a:cs typeface="+mn-cs"/>
              </a:rPr>
              <a:t>platensis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 powder</a:t>
            </a:r>
          </a:p>
        </p:txBody>
      </p:sp>
      <p:sp>
        <p:nvSpPr>
          <p:cNvPr id="16386" name="Rectangle 4"/>
          <p:cNvSpPr>
            <a:spLocks noGrp="1"/>
          </p:cNvSpPr>
          <p:nvPr>
            <p:ph type="title"/>
          </p:nvPr>
        </p:nvSpPr>
        <p:spPr bwMode="auto">
          <a:xfrm rot="17100000">
            <a:off x="-634206" y="2921794"/>
            <a:ext cx="5065712" cy="169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kumimoji="0" lang="en-US" altLang="zh-TW">
                <a:effectLst/>
                <a:latin typeface="Lucida Sans Unicode" charset="0"/>
                <a:ea typeface="微軟正黑體" charset="0"/>
              </a:rPr>
              <a:t>Method - part 2 Test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D:\DCIM\105_PANA\P10508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547664" y="332656"/>
            <a:ext cx="6229791" cy="620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9" name="Rectangle 2"/>
          <p:cNvSpPr>
            <a:spLocks noGrp="1"/>
          </p:cNvSpPr>
          <p:nvPr>
            <p:ph type="title"/>
          </p:nvPr>
        </p:nvSpPr>
        <p:spPr bwMode="auto">
          <a:xfrm rot="17100000">
            <a:off x="-634206" y="2921794"/>
            <a:ext cx="5065712" cy="169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kumimoji="0" lang="en-US" altLang="zh-TW" dirty="0">
                <a:effectLst/>
                <a:latin typeface="Lucida Sans Unicode" charset="0"/>
                <a:ea typeface="微軟正黑體" charset="0"/>
              </a:rPr>
              <a:t>Introduction</a:t>
            </a:r>
          </a:p>
        </p:txBody>
      </p:sp>
      <p:sp>
        <p:nvSpPr>
          <p:cNvPr id="38915" name="Rectangle 3"/>
          <p:cNvSpPr>
            <a:spLocks noGrp="1"/>
          </p:cNvSpPr>
          <p:nvPr>
            <p:ph idx="1"/>
          </p:nvPr>
        </p:nvSpPr>
        <p:spPr>
          <a:xfrm rot="900000">
            <a:off x="3479800" y="960438"/>
            <a:ext cx="4657725" cy="5076825"/>
          </a:xfrm>
        </p:spPr>
        <p:txBody>
          <a:bodyPr rtlCol="0"/>
          <a:lstStyle/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alleviate the problem of </a:t>
            </a:r>
            <a:r>
              <a:rPr kumimoji="0"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 charset="0"/>
                <a:ea typeface="微軟正黑體" charset="0"/>
                <a:cs typeface="+mn-cs"/>
              </a:rPr>
              <a:t>excessive carbon emission </a:t>
            </a: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photosynthesis: CO</a:t>
            </a:r>
            <a:r>
              <a:rPr kumimoji="0" lang="en-US" baseline="-25000" dirty="0">
                <a:latin typeface="Lucida Sans Unicode" charset="0"/>
                <a:ea typeface="微軟正黑體" charset="0"/>
                <a:cs typeface="+mn-cs"/>
              </a:rPr>
              <a:t>2 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taken in</a:t>
            </a: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dirty="0" smtClean="0">
                <a:latin typeface="Lucida Sans Unicode" charset="0"/>
                <a:ea typeface="微軟正黑體" charset="0"/>
                <a:cs typeface="+mn-cs"/>
              </a:rPr>
              <a:t>biofuel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: </a:t>
            </a:r>
            <a:r>
              <a:rPr kumimoji="0"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ucida Sans Unicode" charset="0"/>
                <a:ea typeface="微軟正黑體" charset="0"/>
                <a:cs typeface="+mn-cs"/>
              </a:rPr>
              <a:t>renewable</a:t>
            </a: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baseline="-25000" dirty="0">
              <a:latin typeface="Lucida Sans Unicode" charset="0"/>
              <a:ea typeface="微軟正黑體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1938" y="26670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zh-TW" dirty="0" smtClean="0">
                <a:cs typeface="+mj-cs"/>
              </a:rPr>
              <a:t>Results </a:t>
            </a:r>
            <a:r>
              <a:rPr kumimoji="0" lang="en-US" altLang="zh-TW" dirty="0" smtClean="0">
                <a:cs typeface="+mj-cs"/>
              </a:rPr>
              <a:t>Test</a:t>
            </a:r>
            <a:r>
              <a:rPr kumimoji="0" lang="en-US" altLang="zh-TW" dirty="0" smtClean="0">
                <a:cs typeface="+mj-cs"/>
              </a:rPr>
              <a:t> </a:t>
            </a:r>
            <a:r>
              <a:rPr kumimoji="0" lang="en-US" altLang="zh-TW" dirty="0" smtClean="0">
                <a:cs typeface="+mj-cs"/>
              </a:rPr>
              <a:t>2</a:t>
            </a:r>
            <a:endParaRPr kumimoji="0" lang="zh-TW" altLang="en-US" dirty="0">
              <a:cs typeface="+mj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727455"/>
              </p:ext>
            </p:extLst>
          </p:nvPr>
        </p:nvGraphicFramePr>
        <p:xfrm>
          <a:off x="539552" y="2852937"/>
          <a:ext cx="8352283" cy="211048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087241"/>
                <a:gridCol w="2088900"/>
                <a:gridCol w="2088901"/>
                <a:gridCol w="2087241"/>
              </a:tblGrid>
              <a:tr h="12352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Types of biofuel sources</a:t>
                      </a:r>
                      <a:endParaRPr kumimoji="0" 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pure </a:t>
                      </a:r>
                      <a:r>
                        <a:rPr kumimoji="0" lang="en-US" altLang="zh-TW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spirulina</a:t>
                      </a: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kumimoji="0" lang="en-US" altLang="zh-TW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platensis</a:t>
                      </a:r>
                      <a:endParaRPr kumimoji="0" 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sunflower seed</a:t>
                      </a:r>
                      <a:endParaRPr kumimoji="0" lang="zh-TW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peanut</a:t>
                      </a:r>
                      <a:endParaRPr kumimoji="0" lang="zh-TW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</a:tr>
              <a:tr h="875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Volume of oil collected (mL)</a:t>
                      </a:r>
                      <a:endParaRPr kumimoji="0" 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1.0</a:t>
                      </a:r>
                      <a:endParaRPr kumimoji="0" 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</a:t>
                      </a:r>
                      <a:endParaRPr kumimoji="0" 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1.5</a:t>
                      </a:r>
                      <a:endParaRPr kumimoji="0" 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7100000">
            <a:off x="-634206" y="2921794"/>
            <a:ext cx="5065712" cy="16954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zh-TW" dirty="0" smtClean="0">
                <a:cs typeface="+mj-cs"/>
              </a:rPr>
              <a:t>Significance</a:t>
            </a:r>
            <a:endParaRPr kumimoji="0" lang="zh-TW" altLang="en-US" dirty="0">
              <a:cs typeface="+mj-cs"/>
            </a:endParaRPr>
          </a:p>
        </p:txBody>
      </p:sp>
      <p:sp>
        <p:nvSpPr>
          <p:cNvPr id="18434" name="Content Placeholder 1"/>
          <p:cNvSpPr>
            <a:spLocks noGrp="1"/>
          </p:cNvSpPr>
          <p:nvPr>
            <p:ph idx="1"/>
          </p:nvPr>
        </p:nvSpPr>
        <p:spPr>
          <a:xfrm rot="900000">
            <a:off x="3479800" y="960438"/>
            <a:ext cx="4657725" cy="5076825"/>
          </a:xfrm>
        </p:spPr>
        <p:txBody>
          <a:bodyPr rtlCol="0">
            <a:normAutofit fontScale="92500" lnSpcReduction="20000"/>
          </a:bodyPr>
          <a:lstStyle/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Advantages of using algae as biofuel</a:t>
            </a: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Many algal species are </a:t>
            </a:r>
            <a:r>
              <a:rPr kumimoji="0" lang="en-US" altLang="zh-TW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ucida Sans Unicode" charset="0"/>
                <a:ea typeface="微軟正黑體" charset="0"/>
                <a:cs typeface="+mn-cs"/>
              </a:rPr>
              <a:t>highly </a:t>
            </a:r>
            <a:r>
              <a:rPr kumimoji="0" lang="en-US" altLang="zh-TW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ucida Sans Unicode" charset="0"/>
                <a:ea typeface="微軟正黑體" charset="0"/>
                <a:cs typeface="+mn-cs"/>
              </a:rPr>
              <a:t>reproductive </a:t>
            </a:r>
            <a:endParaRPr kumimoji="0" lang="en-US" altLang="zh-TW" dirty="0" smtClean="0">
              <a:latin typeface="Lucida Sans Unicode" charset="0"/>
              <a:ea typeface="微軟正黑體" charset="0"/>
              <a:cs typeface="+mn-cs"/>
            </a:endParaRPr>
          </a:p>
          <a:p>
            <a:pPr marL="365760" lvl="1" indent="0" fontAlgn="auto">
              <a:buFont typeface="Wingdings" pitchFamily="2" charset="2"/>
              <a:buNone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   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  <a:sym typeface="Wingdings"/>
              </a:rPr>
              <a:t>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maximize </a:t>
            </a: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biofuel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yield 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only need salty seawater and suitable minerals present in the seawater to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grow</a:t>
            </a:r>
            <a:endParaRPr kumimoji="0" lang="zh-TW" altLang="en-US" dirty="0">
              <a:latin typeface="Lucida Sans Unicode" charset="0"/>
              <a:ea typeface="微軟正黑體" charset="0"/>
              <a:cs typeface="+mn-cs"/>
            </a:endParaRPr>
          </a:p>
          <a:p>
            <a:pPr marL="365760" lvl="1" indent="0" fontAlgn="auto">
              <a:buFont typeface="Wingdings" pitchFamily="2" charset="2"/>
              <a:buNone/>
              <a:defRPr/>
            </a:pP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   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  <a:sym typeface="Wingdings"/>
              </a:rPr>
              <a:t>d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o </a:t>
            </a: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not have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high    intraspecific competition</a:t>
            </a:r>
            <a:endParaRPr kumimoji="0" lang="zh-TW" altLang="en-US" dirty="0">
              <a:latin typeface="Lucida Sans Unicode" charset="0"/>
              <a:ea typeface="微軟正黑體" charset="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alphaModFix amt="8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97285" l="9211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1124744"/>
            <a:ext cx="1954858" cy="189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 rot="900000">
            <a:off x="3500438" y="798513"/>
            <a:ext cx="4659312" cy="5241925"/>
          </a:xfrm>
        </p:spPr>
        <p:txBody>
          <a:bodyPr rtlCol="0">
            <a:normAutofit fontScale="85000" lnSpcReduction="10000"/>
          </a:bodyPr>
          <a:lstStyle/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Using algae in Hong Kong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Hong Kong’s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water is </a:t>
            </a:r>
            <a:r>
              <a:rPr kumimoji="0" lang="en-US" altLang="zh-TW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 Unicode" charset="0"/>
                <a:ea typeface="微軟正黑體" charset="0"/>
                <a:cs typeface="+mn-cs"/>
              </a:rPr>
              <a:t>suitable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 for algae growth </a:t>
            </a:r>
          </a:p>
          <a:p>
            <a:pPr marL="365760" lvl="1" indent="0" fontAlgn="auto">
              <a:buFont typeface="Wingdings" pitchFamily="2" charset="2"/>
              <a:buNone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    e.g.817 harmful algal bloom incidents in 1975 to 2009 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suitable species of algae is used</a:t>
            </a:r>
          </a:p>
          <a:p>
            <a:pPr marL="365760" lvl="1" indent="0" fontAlgn="auto">
              <a:buFont typeface="Wingdings" pitchFamily="2" charset="2"/>
              <a:buNone/>
              <a:defRPr/>
            </a:pP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  <a:sym typeface="Wingdings"/>
              </a:rPr>
              <a:t>     </a:t>
            </a:r>
            <a:r>
              <a:rPr kumimoji="0" lang="en-US" altLang="zh-TW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Lucida Sans Unicode" charset="0"/>
                <a:ea typeface="微軟正黑體" charset="0"/>
                <a:cs typeface="+mn-cs"/>
              </a:rPr>
              <a:t>remove harmful substances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in the seawater</a:t>
            </a:r>
          </a:p>
          <a:p>
            <a:pPr marL="365760" lvl="1" indent="0" fontAlgn="auto">
              <a:buFont typeface="Wingdings" pitchFamily="2" charset="2"/>
              <a:buNone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   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  <a:sym typeface="Wingdings"/>
              </a:rPr>
              <a:t>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 have a yield high enough to</a:t>
            </a:r>
            <a:r>
              <a:rPr kumimoji="0" lang="en-US" altLang="zh-TW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 charset="0"/>
                <a:ea typeface="微軟正黑體" charset="0"/>
                <a:cs typeface="+mn-cs"/>
              </a:rPr>
              <a:t> </a:t>
            </a:r>
            <a:r>
              <a:rPr kumimoji="0" lang="en-US" altLang="zh-TW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ucida Sans Unicode" charset="0"/>
                <a:ea typeface="微軟正黑體" charset="0"/>
                <a:cs typeface="+mn-cs"/>
              </a:rPr>
              <a:t>generate biofuel</a:t>
            </a:r>
            <a:endParaRPr kumimoji="0"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Lucida Sans Unicode" charset="0"/>
              <a:ea typeface="微軟正黑體" charset="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100000" l="4314" r="949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1556792"/>
            <a:ext cx="3384376" cy="2627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 rot="900000">
            <a:off x="3479800" y="960438"/>
            <a:ext cx="4657725" cy="5076825"/>
          </a:xfrm>
        </p:spPr>
        <p:txBody>
          <a:bodyPr rtlCol="0"/>
          <a:lstStyle/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Applications overseas</a:t>
            </a: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altLang="zh-TW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 Unicode" charset="0"/>
                <a:ea typeface="微軟正黑體" charset="0"/>
                <a:cs typeface="+mn-cs"/>
              </a:rPr>
              <a:t>Large-scale reactors</a:t>
            </a: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 are created </a:t>
            </a:r>
            <a:endParaRPr kumimoji="0" lang="en-US" altLang="zh-TW" dirty="0" smtClean="0">
              <a:latin typeface="Lucida Sans Unicode" charset="0"/>
              <a:ea typeface="微軟正黑體" charset="0"/>
              <a:cs typeface="+mn-cs"/>
            </a:endParaRPr>
          </a:p>
          <a:p>
            <a:pPr marL="365760" lvl="1" indent="0" fontAlgn="auto">
              <a:buFont typeface="Wingdings" pitchFamily="2" charset="2"/>
              <a:buNone/>
              <a:defRPr/>
            </a:pP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  <a:sym typeface="Wingdings"/>
              </a:rPr>
              <a:t>    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make </a:t>
            </a: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use of the advantage that the algae has high reproductive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rate</a:t>
            </a: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21966">
            <a:off x="84222" y="1505051"/>
            <a:ext cx="3897545" cy="226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 rot="900000">
            <a:off x="3479800" y="960438"/>
            <a:ext cx="4657725" cy="5076825"/>
          </a:xfrm>
        </p:spPr>
        <p:txBody>
          <a:bodyPr rtlCol="0"/>
          <a:lstStyle/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Investment in overseas and enhancing economic feasibility</a:t>
            </a: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Much money was invested in biofuel developed from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algae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The </a:t>
            </a: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technology is being more and more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mature</a:t>
            </a:r>
            <a:endParaRPr kumimoji="0" lang="zh-TW" altLang="en-US" dirty="0">
              <a:latin typeface="Lucida Sans Unicode" charset="0"/>
              <a:ea typeface="微軟正黑體" charset="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2736304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 rot="939675">
            <a:off x="1041933" y="3518345"/>
            <a:ext cx="6729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 smtClean="0">
                <a:latin typeface="Rockwell"/>
                <a:cs typeface="Rockwell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87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3744416" cy="327397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3356992"/>
            <a:ext cx="5835586" cy="338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1884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/>
          </p:cNvSpPr>
          <p:nvPr>
            <p:ph type="title"/>
          </p:nvPr>
        </p:nvSpPr>
        <p:spPr bwMode="auto">
          <a:xfrm rot="17100000">
            <a:off x="-634206" y="2921794"/>
            <a:ext cx="5065712" cy="169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kumimoji="0" lang="en-US" altLang="zh-TW">
                <a:effectLst/>
                <a:latin typeface="Lucida Sans Unicode" charset="0"/>
                <a:ea typeface="微軟正黑體" charset="0"/>
              </a:rPr>
              <a:t>Hong Kong </a:t>
            </a:r>
          </a:p>
        </p:txBody>
      </p:sp>
      <p:sp>
        <p:nvSpPr>
          <p:cNvPr id="39939" name="Rectangle 3"/>
          <p:cNvSpPr>
            <a:spLocks noGrp="1"/>
          </p:cNvSpPr>
          <p:nvPr>
            <p:ph idx="1"/>
          </p:nvPr>
        </p:nvSpPr>
        <p:spPr>
          <a:xfrm rot="900000">
            <a:off x="3479800" y="960438"/>
            <a:ext cx="4657725" cy="5076825"/>
          </a:xfrm>
        </p:spPr>
        <p:txBody>
          <a:bodyPr rtlCol="0">
            <a:normAutofit fontScale="92500" lnSpcReduction="10000"/>
          </a:bodyPr>
          <a:lstStyle/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Not suitable for energy crop plantation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e.g. sunflower seed, sugar </a:t>
            </a:r>
            <a:r>
              <a:rPr kumimoji="0" lang="en-US" dirty="0" smtClean="0">
                <a:latin typeface="Lucida Sans Unicode" charset="0"/>
                <a:ea typeface="微軟正黑體" charset="0"/>
                <a:cs typeface="+mn-cs"/>
              </a:rPr>
              <a:t>cane</a:t>
            </a: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mountainous terrain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limited flat land </a:t>
            </a: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limited biofuel resources </a:t>
            </a: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 3" charset="0"/>
              <a:buNone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  <a:sym typeface="Wingdings" charset="0"/>
              </a:rPr>
              <a:t>	</a:t>
            </a:r>
            <a:r>
              <a:rPr kumimoji="0" lang="en-US" sz="65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Lucida Sans Unicode" charset="0"/>
                <a:ea typeface="微軟正黑體" charset="0"/>
                <a:cs typeface="+mn-cs"/>
                <a:sym typeface="Wingdings" charset="0"/>
              </a:rPr>
              <a:t>Algae!</a:t>
            </a:r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Outline of our project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4000" dirty="0" smtClean="0"/>
              <a:t>Divided into 2 parts</a:t>
            </a:r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sz="3200" dirty="0" smtClean="0"/>
              <a:t>Part 1: </a:t>
            </a:r>
            <a:r>
              <a:rPr lang="en-US" altLang="zh-TW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Suitable conditions </a:t>
            </a:r>
            <a:r>
              <a:rPr lang="en-US" altLang="zh-TW" sz="3200" dirty="0" smtClean="0"/>
              <a:t>for algae growth</a:t>
            </a:r>
          </a:p>
          <a:p>
            <a:r>
              <a:rPr lang="en-US" altLang="zh-TW" sz="3200" dirty="0" smtClean="0"/>
              <a:t>Part 2: </a:t>
            </a:r>
            <a:r>
              <a:rPr lang="en-US" altLang="zh-TW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Compare of oil content</a:t>
            </a:r>
            <a:r>
              <a:rPr lang="en-US" altLang="zh-TW" sz="3200" dirty="0" smtClean="0"/>
              <a:t> of algae with other common food substances</a:t>
            </a:r>
          </a:p>
        </p:txBody>
      </p:sp>
    </p:spTree>
    <p:extLst>
      <p:ext uri="{BB962C8B-B14F-4D97-AF65-F5344CB8AC3E}">
        <p14:creationId xmlns:p14="http://schemas.microsoft.com/office/powerpoint/2010/main" val="3421207415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/>
          </p:cNvSpPr>
          <p:nvPr>
            <p:ph type="title"/>
          </p:nvPr>
        </p:nvSpPr>
        <p:spPr bwMode="auto">
          <a:xfrm rot="17100000">
            <a:off x="-634206" y="2921794"/>
            <a:ext cx="5065712" cy="169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kumimoji="0" lang="en-US" altLang="zh-TW" dirty="0">
                <a:effectLst/>
                <a:latin typeface="Lucida Sans Unicode" charset="0"/>
                <a:ea typeface="微軟正黑體" charset="0"/>
              </a:rPr>
              <a:t>Method - part 1</a:t>
            </a:r>
          </a:p>
        </p:txBody>
      </p:sp>
      <p:sp>
        <p:nvSpPr>
          <p:cNvPr id="41987" name="Rectangle 3"/>
          <p:cNvSpPr>
            <a:spLocks noGrp="1"/>
          </p:cNvSpPr>
          <p:nvPr>
            <p:ph idx="1"/>
          </p:nvPr>
        </p:nvSpPr>
        <p:spPr>
          <a:xfrm rot="931387">
            <a:off x="3562350" y="981075"/>
            <a:ext cx="4702175" cy="5692775"/>
          </a:xfrm>
        </p:spPr>
        <p:txBody>
          <a:bodyPr rtlCol="0">
            <a:normAutofit fontScale="92500" lnSpcReduction="10000"/>
          </a:bodyPr>
          <a:lstStyle/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Algae selected: </a:t>
            </a:r>
            <a:r>
              <a:rPr kumimoji="0" lang="en-US" i="1" dirty="0">
                <a:latin typeface="Lucida Sans Unicode" charset="0"/>
                <a:ea typeface="微軟正黑體" charset="0"/>
                <a:cs typeface="+mn-cs"/>
              </a:rPr>
              <a:t>Chlorella </a:t>
            </a:r>
            <a:r>
              <a:rPr kumimoji="0" lang="en-US" i="1" dirty="0" err="1">
                <a:latin typeface="Lucida Sans Unicode" charset="0"/>
                <a:ea typeface="微軟正黑體" charset="0"/>
                <a:cs typeface="+mn-cs"/>
              </a:rPr>
              <a:t>pyrenoidosa</a:t>
            </a:r>
            <a:r>
              <a:rPr kumimoji="0" lang="en-US" i="1" dirty="0">
                <a:latin typeface="Lucida Sans Unicode" charset="0"/>
                <a:ea typeface="微軟正黑體" charset="0"/>
                <a:cs typeface="+mn-cs"/>
              </a:rPr>
              <a:t> 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accessible and cheap</a:t>
            </a:r>
          </a:p>
          <a:p>
            <a:pPr marL="365760" indent="-365760" fontAlgn="auto">
              <a:buFont typeface="Wingdings" pitchFamily="2" charset="2"/>
              <a:buChar char=""/>
              <a:defRPr/>
            </a:pP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 Unicode" charset="0"/>
                <a:ea typeface="微軟正黑體" charset="0"/>
                <a:cs typeface="+mn-cs"/>
              </a:rPr>
              <a:t>best growing conditions 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of </a:t>
            </a:r>
            <a:r>
              <a:rPr kumimoji="0" lang="en-US" i="1" dirty="0">
                <a:latin typeface="Lucida Sans Unicode" charset="0"/>
                <a:ea typeface="微軟正黑體" charset="0"/>
                <a:cs typeface="+mn-cs"/>
              </a:rPr>
              <a:t>Chlorella </a:t>
            </a:r>
            <a:r>
              <a:rPr kumimoji="0" lang="en-US" i="1" dirty="0" err="1">
                <a:latin typeface="Lucida Sans Unicode" charset="0"/>
                <a:ea typeface="微軟正黑體" charset="0"/>
                <a:cs typeface="+mn-cs"/>
              </a:rPr>
              <a:t>pyrenoidosa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 </a:t>
            </a: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  <a:sym typeface="Wingdings" charset="0"/>
              </a:rPr>
              <a:t></a:t>
            </a: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great yield of algae </a:t>
            </a: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  <a:sym typeface="Wingdings" charset="0"/>
              </a:rPr>
              <a:t></a:t>
            </a: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 great amount of </a:t>
            </a: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biofuel</a:t>
            </a: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822960" lvl="1" indent="-457200" fontAlgn="auto">
              <a:buFont typeface="+mj-lt"/>
              <a:buAutoNum type="arabicPeriod"/>
              <a:defRPr/>
            </a:pPr>
            <a:r>
              <a:rPr kumimoji="0" lang="en-US" dirty="0" smtClean="0">
                <a:latin typeface="Lucida Sans Unicode" charset="0"/>
                <a:ea typeface="微軟正黑體" charset="0"/>
                <a:cs typeface="+mn-cs"/>
              </a:rPr>
              <a:t>concentration 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of iron(II) ions in culture </a:t>
            </a:r>
            <a:r>
              <a:rPr kumimoji="0" lang="en-US" dirty="0" smtClean="0">
                <a:latin typeface="Lucida Sans Unicode" charset="0"/>
                <a:ea typeface="微軟正黑體" charset="0"/>
                <a:cs typeface="+mn-cs"/>
              </a:rPr>
              <a:t>medium</a:t>
            </a:r>
          </a:p>
          <a:p>
            <a:pPr marL="822960" lvl="1" indent="-457200" fontAlgn="auto">
              <a:buFont typeface="+mj-lt"/>
              <a:buAutoNum type="arabicPeriod"/>
              <a:defRPr/>
            </a:pPr>
            <a:r>
              <a:rPr kumimoji="0" lang="en-US" dirty="0" smtClean="0">
                <a:latin typeface="Lucida Sans Unicode" charset="0"/>
                <a:ea typeface="微軟正黑體" charset="0"/>
                <a:cs typeface="+mn-cs"/>
              </a:rPr>
              <a:t>light intensity</a:t>
            </a:r>
          </a:p>
          <a:p>
            <a:pPr marL="822960" lvl="1" indent="-457200" fontAlgn="auto">
              <a:buFont typeface="+mj-lt"/>
              <a:buAutoNum type="arabicPeriod"/>
              <a:defRPr/>
            </a:pPr>
            <a:r>
              <a:rPr kumimoji="0" lang="en-US" dirty="0" smtClean="0">
                <a:latin typeface="Lucida Sans Unicode" charset="0"/>
                <a:ea typeface="微軟正黑體" charset="0"/>
                <a:cs typeface="+mn-cs"/>
              </a:rPr>
              <a:t>types 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of culture </a:t>
            </a:r>
            <a:r>
              <a:rPr kumimoji="0" lang="en-US" dirty="0" smtClean="0">
                <a:latin typeface="Lucida Sans Unicode" charset="0"/>
                <a:ea typeface="微軟正黑體" charset="0"/>
                <a:cs typeface="+mn-cs"/>
              </a:rPr>
              <a:t>medium</a:t>
            </a:r>
          </a:p>
          <a:p>
            <a:pPr marL="822960" lvl="1" indent="-457200" fontAlgn="auto">
              <a:buFont typeface="+mj-lt"/>
              <a:buAutoNum type="arabicPeriod"/>
              <a:defRPr/>
            </a:pPr>
            <a:r>
              <a:rPr kumimoji="0" lang="en-US" dirty="0" smtClean="0">
                <a:latin typeface="Lucida Sans Unicode" charset="0"/>
                <a:ea typeface="微軟正黑體" charset="0"/>
                <a:cs typeface="+mn-cs"/>
              </a:rPr>
              <a:t>temperature </a:t>
            </a: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  <a:p>
            <a:pPr marL="731520" lvl="1" indent="-365760" fontAlgn="auto">
              <a:buFont typeface="Wingdings" pitchFamily="2" charset="2"/>
              <a:buChar char=""/>
              <a:defRPr/>
            </a:pPr>
            <a:endParaRPr kumimoji="0" lang="en-US" dirty="0">
              <a:latin typeface="Lucida Sans Unicode" charset="0"/>
              <a:ea typeface="微軟正黑體" charset="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93617">
            <a:off x="-458390" y="1387732"/>
            <a:ext cx="3390900" cy="2400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>
          <a:xfrm rot="901731">
            <a:off x="3254375" y="1546225"/>
            <a:ext cx="5295900" cy="4684713"/>
          </a:xfrm>
        </p:spPr>
        <p:txBody>
          <a:bodyPr rtlCol="0"/>
          <a:lstStyle/>
          <a:p>
            <a:pPr marL="365760" indent="-365760" fontAlgn="auto">
              <a:buFont typeface="Wingdings" pitchFamily="2" charset="2"/>
              <a:buChar char=""/>
              <a:defRPr/>
            </a:pP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Method of measuring</a:t>
            </a:r>
          </a:p>
          <a:p>
            <a:pPr marL="849313" lvl="1" indent="-457200" fontAlgn="auto">
              <a:buFont typeface="Lucida Sans Unicode" charset="0"/>
              <a:buNone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849313" lvl="1" indent="-457200" fontAlgn="auto">
              <a:buFont typeface="Wingdings" pitchFamily="2" charset="2"/>
              <a:buChar char=""/>
              <a:defRPr/>
            </a:pPr>
            <a:r>
              <a:rPr kumimoji="0"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ucida Sans Unicode" charset="0"/>
                <a:ea typeface="微軟正黑體" charset="0"/>
                <a:cs typeface="+mn-cs"/>
              </a:rPr>
              <a:t>optical density </a:t>
            </a:r>
            <a:r>
              <a:rPr kumimoji="0" lang="en-US" dirty="0">
                <a:latin typeface="Lucida Sans Unicode" charset="0"/>
                <a:ea typeface="微軟正黑體" charset="0"/>
                <a:cs typeface="+mn-cs"/>
              </a:rPr>
              <a:t>with use of </a:t>
            </a:r>
            <a:r>
              <a:rPr kumimoji="0"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ucida Sans Unicode" charset="0"/>
                <a:ea typeface="微軟正黑體" charset="0"/>
                <a:cs typeface="+mn-cs"/>
              </a:rPr>
              <a:t>colorimeter </a:t>
            </a:r>
          </a:p>
          <a:p>
            <a:pPr marL="849313" lvl="1" indent="-457200" fontAlgn="auto">
              <a:buFont typeface="Wingdings" pitchFamily="2" charset="2"/>
              <a:buChar char=""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849313" lvl="1" indent="-457200" fontAlgn="auto">
              <a:buFont typeface="Wingdings" pitchFamily="2" charset="2"/>
              <a:buChar char=""/>
              <a:defRPr/>
            </a:pPr>
            <a:r>
              <a:rPr kumimoji="0" lang="en-US" altLang="zh-TW" dirty="0" smtClean="0">
                <a:latin typeface="Lucida Sans Unicode" charset="0"/>
                <a:ea typeface="微軟正黑體" charset="0"/>
                <a:cs typeface="+mn-cs"/>
              </a:rPr>
              <a:t>percentage </a:t>
            </a: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change in optical density as compared to the 1</a:t>
            </a:r>
            <a:r>
              <a:rPr kumimoji="0" lang="en-US" altLang="zh-TW" baseline="30000" dirty="0">
                <a:latin typeface="Lucida Sans Unicode" charset="0"/>
                <a:ea typeface="微軟正黑體" charset="0"/>
                <a:cs typeface="+mn-cs"/>
              </a:rPr>
              <a:t>st</a:t>
            </a:r>
            <a:r>
              <a:rPr kumimoji="0" lang="en-US" altLang="zh-TW" dirty="0">
                <a:latin typeface="Lucida Sans Unicode" charset="0"/>
                <a:ea typeface="微軟正黑體" charset="0"/>
                <a:cs typeface="+mn-cs"/>
              </a:rPr>
              <a:t> day presented in a graph</a:t>
            </a:r>
          </a:p>
          <a:p>
            <a:pPr marL="849313" lvl="1" indent="-457200" fontAlgn="auto">
              <a:buFont typeface="Lucida Sans Unicode" charset="0"/>
              <a:buAutoNum type="arabicPeriod"/>
              <a:defRPr/>
            </a:pPr>
            <a:endParaRPr kumimoji="0" lang="en-US" altLang="zh-TW" dirty="0">
              <a:latin typeface="Lucida Sans Unicode" charset="0"/>
              <a:ea typeface="微軟正黑體" charset="0"/>
              <a:cs typeface="+mn-cs"/>
            </a:endParaRPr>
          </a:p>
          <a:p>
            <a:pPr marL="849313" lvl="1" indent="-457200" fontAlgn="auto">
              <a:buFont typeface="Lucida Sans Unicode" charset="0"/>
              <a:buAutoNum type="arabicPeriod"/>
              <a:defRPr/>
            </a:pPr>
            <a:endParaRPr kumimoji="0" lang="zh-TW" altLang="en-US" dirty="0">
              <a:latin typeface="Lucida Sans Unicode" charset="0"/>
              <a:ea typeface="微軟正黑體" charset="0"/>
              <a:cs typeface="+mn-cs"/>
            </a:endParaRPr>
          </a:p>
        </p:txBody>
      </p:sp>
      <p:sp>
        <p:nvSpPr>
          <p:cNvPr id="5122" name="Rectangle 2"/>
          <p:cNvSpPr>
            <a:spLocks noGrp="1"/>
          </p:cNvSpPr>
          <p:nvPr>
            <p:ph type="title"/>
          </p:nvPr>
        </p:nvSpPr>
        <p:spPr bwMode="auto">
          <a:xfrm rot="17100000">
            <a:off x="-634206" y="2921794"/>
            <a:ext cx="5065712" cy="169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kumimoji="0" lang="en-US" altLang="zh-TW" dirty="0">
                <a:effectLst/>
                <a:latin typeface="Lucida Sans Unicode" charset="0"/>
                <a:ea typeface="微軟正黑體" charset="0"/>
              </a:rPr>
              <a:t>Method - part 1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2267744" y="4661850"/>
            <a:ext cx="3312368" cy="220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D:\DCIM\105_PANA\P1050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7100000">
            <a:off x="-634206" y="2921794"/>
            <a:ext cx="5065712" cy="16954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zh-TW" dirty="0" smtClean="0">
                <a:cs typeface="+mj-cs"/>
              </a:rPr>
              <a:t>Important Graphs</a:t>
            </a:r>
            <a:endParaRPr kumimoji="0" lang="zh-TW" altLang="en-US" dirty="0">
              <a:cs typeface="+mj-cs"/>
            </a:endParaRPr>
          </a:p>
        </p:txBody>
      </p:sp>
      <p:pic>
        <p:nvPicPr>
          <p:cNvPr id="12297" name="Chart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0"/>
          <a:stretch>
            <a:fillRect/>
          </a:stretch>
        </p:blipFill>
        <p:spPr bwMode="auto">
          <a:xfrm>
            <a:off x="0" y="260648"/>
            <a:ext cx="9144000" cy="5516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D:\DCIM\105_PANA\P10508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平衡">
  <a:themeElements>
    <a:clrScheme name="平衡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平衡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平衡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平衡.thmx</Template>
  <TotalTime>667</TotalTime>
  <Words>525</Words>
  <Application>Microsoft Macintosh PowerPoint</Application>
  <PresentationFormat>如螢幕大小 (4:3)</PresentationFormat>
  <Paragraphs>138</Paragraphs>
  <Slides>26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平衡</vt:lpstr>
      <vt:lpstr>Algae and Biofuel</vt:lpstr>
      <vt:lpstr>Introduction</vt:lpstr>
      <vt:lpstr>Hong Kong </vt:lpstr>
      <vt:lpstr>Outline of our project</vt:lpstr>
      <vt:lpstr>Method - part 1</vt:lpstr>
      <vt:lpstr>Method - part 1</vt:lpstr>
      <vt:lpstr>PowerPoint 簡報</vt:lpstr>
      <vt:lpstr>Important Graphs</vt:lpstr>
      <vt:lpstr>PowerPoint 簡報</vt:lpstr>
      <vt:lpstr>PowerPoint 簡報</vt:lpstr>
      <vt:lpstr>Important Graphs</vt:lpstr>
      <vt:lpstr>Important Graphs</vt:lpstr>
      <vt:lpstr>Method - part 2</vt:lpstr>
      <vt:lpstr>Method - part 2</vt:lpstr>
      <vt:lpstr>Method - part 2</vt:lpstr>
      <vt:lpstr>PowerPoint 簡報</vt:lpstr>
      <vt:lpstr>PowerPoint 簡報</vt:lpstr>
      <vt:lpstr>Method - part 2 Test 2</vt:lpstr>
      <vt:lpstr>PowerPoint 簡報</vt:lpstr>
      <vt:lpstr>Results Test 2</vt:lpstr>
      <vt:lpstr>Significance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Project – Results and Significance of the Research</dc:title>
  <dc:creator>Russell Chan</dc:creator>
  <cp:lastModifiedBy>Samuel Tsang</cp:lastModifiedBy>
  <cp:revision>46</cp:revision>
  <dcterms:created xsi:type="dcterms:W3CDTF">2012-05-07T11:52:20Z</dcterms:created>
  <dcterms:modified xsi:type="dcterms:W3CDTF">2012-07-06T10:20:27Z</dcterms:modified>
</cp:coreProperties>
</file>