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9" r:id="rId3"/>
    <p:sldId id="257" r:id="rId4"/>
    <p:sldId id="266" r:id="rId5"/>
    <p:sldId id="258" r:id="rId6"/>
    <p:sldId id="259" r:id="rId7"/>
    <p:sldId id="260" r:id="rId8"/>
    <p:sldId id="274" r:id="rId9"/>
    <p:sldId id="263" r:id="rId10"/>
    <p:sldId id="264" r:id="rId11"/>
    <p:sldId id="267" r:id="rId12"/>
    <p:sldId id="309" r:id="rId13"/>
    <p:sldId id="294" r:id="rId14"/>
    <p:sldId id="299" r:id="rId15"/>
    <p:sldId id="292" r:id="rId16"/>
    <p:sldId id="276" r:id="rId17"/>
    <p:sldId id="295" r:id="rId18"/>
    <p:sldId id="277" r:id="rId19"/>
    <p:sldId id="296" r:id="rId20"/>
    <p:sldId id="301" r:id="rId21"/>
    <p:sldId id="310" r:id="rId22"/>
    <p:sldId id="287" r:id="rId23"/>
    <p:sldId id="311" r:id="rId24"/>
    <p:sldId id="288" r:id="rId25"/>
    <p:sldId id="312" r:id="rId26"/>
    <p:sldId id="307" r:id="rId27"/>
    <p:sldId id="308" r:id="rId28"/>
    <p:sldId id="302" r:id="rId29"/>
    <p:sldId id="313" r:id="rId30"/>
    <p:sldId id="270" r:id="rId31"/>
    <p:sldId id="271" r:id="rId32"/>
    <p:sldId id="272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996633"/>
    <a:srgbClr val="CC9900"/>
    <a:srgbClr val="FFCC00"/>
    <a:srgbClr val="0066FF"/>
    <a:srgbClr val="FFFF66"/>
    <a:srgbClr val="9933FF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0053" autoAdjust="0"/>
  </p:normalViewPr>
  <p:slideViewPr>
    <p:cSldViewPr>
      <p:cViewPr>
        <p:scale>
          <a:sx n="74" d="100"/>
          <a:sy n="74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%20Xuen\Desktop\Prelims\Data%20Analysi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%20Xuen\Desktop\Prelims\Data%20Analysis%20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%20Xuen\Desktop\Project\Finals\Data%20Analysis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SG"/>
            </a:pPr>
            <a:r>
              <a:rPr lang="en-SG" sz="1800" b="1" i="0" baseline="0"/>
              <a:t>Ethanol concentration of sawdust with varying pretreatments and acid hydrolysis</a:t>
            </a:r>
            <a:endParaRPr lang="en-SG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C8228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Lbls>
            <c:txPr>
              <a:bodyPr/>
              <a:lstStyle/>
              <a:p>
                <a:pPr>
                  <a:defRPr lang="en-SG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cat>
            <c:strRef>
              <c:f>Sheet1!$F$2:$H$2</c:f>
              <c:strCache>
                <c:ptCount val="3"/>
                <c:pt idx="0">
                  <c:v>Acid</c:v>
                </c:pt>
                <c:pt idx="1">
                  <c:v>Steam</c:v>
                </c:pt>
                <c:pt idx="2">
                  <c:v>Control</c:v>
                </c:pt>
              </c:strCache>
            </c:strRef>
          </c:cat>
          <c:val>
            <c:numRef>
              <c:f>Sheet1!$F$3:$H$3</c:f>
              <c:numCache>
                <c:formatCode>General</c:formatCode>
                <c:ptCount val="3"/>
                <c:pt idx="0">
                  <c:v>2.09</c:v>
                </c:pt>
                <c:pt idx="1">
                  <c:v>2.5299999999999998</c:v>
                </c:pt>
                <c:pt idx="2">
                  <c:v>2.4099999999999997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453952"/>
        <c:axId val="179455872"/>
      </c:barChart>
      <c:catAx>
        <c:axId val="17945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SG"/>
                </a:pPr>
                <a:r>
                  <a:rPr lang="en-SG"/>
                  <a:t>Pretreatment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SG"/>
            </a:pPr>
            <a:endParaRPr lang="en-US"/>
          </a:p>
        </c:txPr>
        <c:crossAx val="179455872"/>
        <c:crosses val="autoZero"/>
        <c:auto val="1"/>
        <c:lblAlgn val="ctr"/>
        <c:lblOffset val="100"/>
        <c:noMultiLvlLbl val="0"/>
      </c:catAx>
      <c:valAx>
        <c:axId val="17945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SG"/>
                </a:pPr>
                <a:r>
                  <a:rPr lang="en-SG"/>
                  <a:t>Ethanol</a:t>
                </a:r>
                <a:r>
                  <a:rPr lang="en-SG" baseline="0"/>
                  <a:t> concentration (%)</a:t>
                </a:r>
                <a:endParaRPr lang="en-SG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SG"/>
            </a:pPr>
            <a:endParaRPr lang="en-US"/>
          </a:p>
        </c:txPr>
        <c:crossAx val="179453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SG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SG"/>
            </a:pPr>
            <a:r>
              <a:rPr lang="en-SG" sz="1800" b="1" i="0" baseline="0"/>
              <a:t>Ethanol concentration of sawdust with varying pretreatments and enzymatic hydrolysis</a:t>
            </a:r>
            <a:endParaRPr lang="en-SG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Sheet1!$F$12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C8228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Lbls>
            <c:txPr>
              <a:bodyPr/>
              <a:lstStyle/>
              <a:p>
                <a:pPr>
                  <a:defRPr lang="en-SG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cat>
            <c:strRef>
              <c:f>Sheet1!$G$11:$I$11</c:f>
              <c:strCache>
                <c:ptCount val="3"/>
                <c:pt idx="0">
                  <c:v>Acid</c:v>
                </c:pt>
                <c:pt idx="1">
                  <c:v>Steam </c:v>
                </c:pt>
                <c:pt idx="2">
                  <c:v>Control</c:v>
                </c:pt>
              </c:strCache>
            </c:strRef>
          </c:cat>
          <c:val>
            <c:numRef>
              <c:f>Sheet1!$G$12:$I$12</c:f>
              <c:numCache>
                <c:formatCode>General</c:formatCode>
                <c:ptCount val="3"/>
                <c:pt idx="0">
                  <c:v>5.1939999999999946</c:v>
                </c:pt>
                <c:pt idx="1">
                  <c:v>8.2119999999999997</c:v>
                </c:pt>
                <c:pt idx="2">
                  <c:v>4.6259999999999835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343744"/>
        <c:axId val="179345664"/>
      </c:barChart>
      <c:catAx>
        <c:axId val="17934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SG"/>
                </a:pPr>
                <a:r>
                  <a:rPr lang="en-SG"/>
                  <a:t>Pretreatment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SG"/>
            </a:pPr>
            <a:endParaRPr lang="en-US"/>
          </a:p>
        </c:txPr>
        <c:crossAx val="179345664"/>
        <c:crosses val="autoZero"/>
        <c:auto val="1"/>
        <c:lblAlgn val="ctr"/>
        <c:lblOffset val="100"/>
        <c:noMultiLvlLbl val="0"/>
      </c:catAx>
      <c:valAx>
        <c:axId val="17934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SG"/>
                </a:pPr>
                <a:r>
                  <a:rPr lang="en-SG"/>
                  <a:t>Ethanol concentratio</a:t>
                </a:r>
                <a:r>
                  <a:rPr lang="en-SG" baseline="0"/>
                  <a:t>n (%)</a:t>
                </a:r>
                <a:endParaRPr lang="en-SG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SG"/>
            </a:pPr>
            <a:endParaRPr lang="en-US"/>
          </a:p>
        </c:txPr>
        <c:crossAx val="179343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SG" sz="1800" b="1" i="0" baseline="0" dirty="0"/>
              <a:t>Ethanol concentration of </a:t>
            </a:r>
            <a:r>
              <a:rPr lang="en-SG" sz="1800" b="1" i="0" baseline="0" dirty="0" smtClean="0"/>
              <a:t>sugarcane </a:t>
            </a:r>
            <a:r>
              <a:rPr lang="en-SG" sz="1800" b="1" i="0" baseline="0" dirty="0"/>
              <a:t>with varying </a:t>
            </a:r>
            <a:r>
              <a:rPr lang="en-SG" sz="1800" b="1" i="0" baseline="0" dirty="0" err="1"/>
              <a:t>pretreatments</a:t>
            </a:r>
            <a:r>
              <a:rPr lang="en-SG" sz="1800" b="1" i="0" baseline="0" dirty="0"/>
              <a:t> and enzymatic hydrolysis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cat>
            <c:strRef>
              <c:f>Sheet1!$C$9:$E$9</c:f>
              <c:strCache>
                <c:ptCount val="3"/>
                <c:pt idx="0">
                  <c:v>Acid</c:v>
                </c:pt>
                <c:pt idx="1">
                  <c:v>Steam </c:v>
                </c:pt>
                <c:pt idx="2">
                  <c:v>Control</c:v>
                </c:pt>
              </c:strCache>
            </c:strRef>
          </c:cat>
          <c:val>
            <c:numRef>
              <c:f>Sheet1!$C$10:$E$10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5.95</c:v>
                </c:pt>
                <c:pt idx="2">
                  <c:v>3.53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785088"/>
        <c:axId val="179787264"/>
      </c:barChart>
      <c:catAx>
        <c:axId val="17978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SG"/>
                  <a:t>Pretreatment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9787264"/>
        <c:crosses val="autoZero"/>
        <c:auto val="1"/>
        <c:lblAlgn val="ctr"/>
        <c:lblOffset val="100"/>
        <c:noMultiLvlLbl val="0"/>
      </c:catAx>
      <c:valAx>
        <c:axId val="17978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SG" sz="1000" b="1" i="0" baseline="0"/>
                  <a:t>Ethanol concentration (%)</a:t>
                </a:r>
                <a:endParaRPr lang="en-SG" sz="1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978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9B4A3-8049-47ED-97FD-104165EACD34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5844A76-D3F6-4948-B19D-02C976304DED}">
      <dgm:prSet phldrT="[Text]"/>
      <dgm:spPr>
        <a:solidFill>
          <a:srgbClr val="9933FF"/>
        </a:solidFill>
      </dgm:spPr>
      <dgm:t>
        <a:bodyPr/>
        <a:lstStyle/>
        <a:p>
          <a:r>
            <a:rPr lang="en-US" dirty="0" smtClean="0"/>
            <a:t>Steam pretreatment at low intensities would enhance hydrolysis rate and increase ethanol yield</a:t>
          </a:r>
          <a:endParaRPr lang="en-SG" dirty="0"/>
        </a:p>
      </dgm:t>
    </dgm:pt>
    <dgm:pt modelId="{33FCD554-BFBD-4731-ABD9-25ED1E24D114}" type="parTrans" cxnId="{CEF194AA-E322-4ED9-9512-54850F8A800B}">
      <dgm:prSet/>
      <dgm:spPr/>
      <dgm:t>
        <a:bodyPr/>
        <a:lstStyle/>
        <a:p>
          <a:endParaRPr lang="en-SG"/>
        </a:p>
      </dgm:t>
    </dgm:pt>
    <dgm:pt modelId="{4EC533A1-C248-48F3-90DD-B20174CCF8A8}" type="sibTrans" cxnId="{CEF194AA-E322-4ED9-9512-54850F8A800B}">
      <dgm:prSet/>
      <dgm:spPr/>
      <dgm:t>
        <a:bodyPr/>
        <a:lstStyle/>
        <a:p>
          <a:endParaRPr lang="en-SG"/>
        </a:p>
      </dgm:t>
    </dgm:pt>
    <dgm:pt modelId="{904FCC9E-9C6D-4AE1-B3F8-60E6A003D59F}" type="pres">
      <dgm:prSet presAssocID="{4AC9B4A3-8049-47ED-97FD-104165EACD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531E6D9-0A32-422A-BAD8-19F94DE1CBAF}" type="pres">
      <dgm:prSet presAssocID="{C5844A76-D3F6-4948-B19D-02C976304DED}" presName="node" presStyleLbl="node1" presStyleIdx="0" presStyleCnt="1" custLinFactY="2448" custLinFactNeighborX="13939" custLinFactNeighborY="1000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EF194AA-E322-4ED9-9512-54850F8A800B}" srcId="{4AC9B4A3-8049-47ED-97FD-104165EACD34}" destId="{C5844A76-D3F6-4948-B19D-02C976304DED}" srcOrd="0" destOrd="0" parTransId="{33FCD554-BFBD-4731-ABD9-25ED1E24D114}" sibTransId="{4EC533A1-C248-48F3-90DD-B20174CCF8A8}"/>
    <dgm:cxn modelId="{C9717E47-872F-4943-8591-2FFDDA4D48F4}" type="presOf" srcId="{C5844A76-D3F6-4948-B19D-02C976304DED}" destId="{3531E6D9-0A32-422A-BAD8-19F94DE1CBAF}" srcOrd="0" destOrd="0" presId="urn:microsoft.com/office/officeart/2005/8/layout/default#1"/>
    <dgm:cxn modelId="{B7FE2A86-C5FE-4CAC-A1F4-E8010A9CA1F6}" type="presOf" srcId="{4AC9B4A3-8049-47ED-97FD-104165EACD34}" destId="{904FCC9E-9C6D-4AE1-B3F8-60E6A003D59F}" srcOrd="0" destOrd="0" presId="urn:microsoft.com/office/officeart/2005/8/layout/default#1"/>
    <dgm:cxn modelId="{59D49D7F-D7DB-4FEF-AA7C-61042235096E}" type="presParOf" srcId="{904FCC9E-9C6D-4AE1-B3F8-60E6A003D59F}" destId="{3531E6D9-0A32-422A-BAD8-19F94DE1CBAF}" srcOrd="0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B77E8-2D2C-468B-B924-A1D153C0101F}" type="doc">
      <dgm:prSet loTypeId="urn:microsoft.com/office/officeart/2005/8/layout/default#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C67F97A-E09B-44EA-9BFF-820C038B7DCC}">
      <dgm:prSet phldrT="[Text]" custT="1"/>
      <dgm:spPr>
        <a:solidFill>
          <a:srgbClr val="FF7C80"/>
        </a:solidFill>
      </dgm:spPr>
      <dgm:t>
        <a:bodyPr/>
        <a:lstStyle/>
        <a:p>
          <a:r>
            <a:rPr lang="en-US" sz="4300" dirty="0" smtClean="0">
              <a:solidFill>
                <a:schemeClr val="tx1"/>
              </a:solidFill>
            </a:rPr>
            <a:t>Yield of bioethanol </a:t>
          </a:r>
          <a:r>
            <a:rPr lang="en-US" sz="2600" dirty="0" smtClean="0">
              <a:solidFill>
                <a:schemeClr val="tx1"/>
              </a:solidFill>
            </a:rPr>
            <a:t>(in terms of concentration)</a:t>
          </a:r>
        </a:p>
      </dgm:t>
    </dgm:pt>
    <dgm:pt modelId="{682CE3E8-EDB7-4E72-B963-D6D633E6622A}" type="parTrans" cxnId="{9D1E9D59-9F30-472E-A85B-57665376B191}">
      <dgm:prSet/>
      <dgm:spPr/>
      <dgm:t>
        <a:bodyPr/>
        <a:lstStyle/>
        <a:p>
          <a:endParaRPr lang="en-SG"/>
        </a:p>
      </dgm:t>
    </dgm:pt>
    <dgm:pt modelId="{26EE22FC-7DD7-46D1-BA30-1E1AEEB6A8B8}" type="sibTrans" cxnId="{9D1E9D59-9F30-472E-A85B-57665376B191}">
      <dgm:prSet/>
      <dgm:spPr/>
      <dgm:t>
        <a:bodyPr/>
        <a:lstStyle/>
        <a:p>
          <a:endParaRPr lang="en-SG"/>
        </a:p>
      </dgm:t>
    </dgm:pt>
    <dgm:pt modelId="{0A0C9B9E-74FB-4CE7-8845-16C64BFB2271}" type="pres">
      <dgm:prSet presAssocID="{A69B77E8-2D2C-468B-B924-A1D153C010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FBC812F-0B47-4824-86EA-28B2B77C5151}" type="pres">
      <dgm:prSet presAssocID="{6C67F97A-E09B-44EA-9BFF-820C038B7DCC}" presName="node" presStyleLbl="node1" presStyleIdx="0" presStyleCnt="1" custLinFactNeighborX="793" custLinFactNeighborY="555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D1E9D59-9F30-472E-A85B-57665376B191}" srcId="{A69B77E8-2D2C-468B-B924-A1D153C0101F}" destId="{6C67F97A-E09B-44EA-9BFF-820C038B7DCC}" srcOrd="0" destOrd="0" parTransId="{682CE3E8-EDB7-4E72-B963-D6D633E6622A}" sibTransId="{26EE22FC-7DD7-46D1-BA30-1E1AEEB6A8B8}"/>
    <dgm:cxn modelId="{C6141824-3F51-4EC2-9AA3-7E3BE2C74E82}" type="presOf" srcId="{A69B77E8-2D2C-468B-B924-A1D153C0101F}" destId="{0A0C9B9E-74FB-4CE7-8845-16C64BFB2271}" srcOrd="0" destOrd="0" presId="urn:microsoft.com/office/officeart/2005/8/layout/default#2"/>
    <dgm:cxn modelId="{921308AF-449A-4D03-933E-EE55EE3F4998}" type="presOf" srcId="{6C67F97A-E09B-44EA-9BFF-820C038B7DCC}" destId="{6FBC812F-0B47-4824-86EA-28B2B77C5151}" srcOrd="0" destOrd="0" presId="urn:microsoft.com/office/officeart/2005/8/layout/default#2"/>
    <dgm:cxn modelId="{8B170574-9ABD-417A-A628-DA86ECD5B198}" type="presParOf" srcId="{0A0C9B9E-74FB-4CE7-8845-16C64BFB2271}" destId="{6FBC812F-0B47-4824-86EA-28B2B77C5151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C3A2A-61AE-41F2-A558-47290E205D3E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9F586A10-714C-4D84-B55C-0C893600961A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2000" dirty="0" smtClean="0"/>
            <a:t>Biomass</a:t>
          </a:r>
          <a:endParaRPr lang="en-SG" sz="2000" dirty="0"/>
        </a:p>
      </dgm:t>
    </dgm:pt>
    <dgm:pt modelId="{E8DBA7A3-D4A6-4258-A1A1-9A8175C0413A}" type="parTrans" cxnId="{6698A9E1-441F-4601-A46E-0B36CB47A324}">
      <dgm:prSet/>
      <dgm:spPr/>
      <dgm:t>
        <a:bodyPr/>
        <a:lstStyle/>
        <a:p>
          <a:endParaRPr lang="en-SG" sz="2000"/>
        </a:p>
      </dgm:t>
    </dgm:pt>
    <dgm:pt modelId="{CD902E30-33E6-4014-B059-3631419998EC}" type="sibTrans" cxnId="{6698A9E1-441F-4601-A46E-0B36CB47A324}">
      <dgm:prSet/>
      <dgm:spPr/>
      <dgm:t>
        <a:bodyPr/>
        <a:lstStyle/>
        <a:p>
          <a:endParaRPr lang="en-SG" sz="2000"/>
        </a:p>
      </dgm:t>
    </dgm:pt>
    <dgm:pt modelId="{428966D0-97D2-4F61-A01F-8F75DA6CDBEF}">
      <dgm:prSet phldrT="[Text]" custT="1"/>
      <dgm:spPr/>
      <dgm:t>
        <a:bodyPr/>
        <a:lstStyle/>
        <a:p>
          <a:r>
            <a:rPr lang="en-US" sz="2000" dirty="0" smtClean="0"/>
            <a:t>Sawdust</a:t>
          </a:r>
          <a:endParaRPr lang="en-SG" sz="2000" dirty="0"/>
        </a:p>
      </dgm:t>
    </dgm:pt>
    <dgm:pt modelId="{9FDC0B60-C965-41FC-A64B-CAD8A65DFBD3}" type="parTrans" cxnId="{8465A858-6E56-43E2-AC2C-D9AAC749438F}">
      <dgm:prSet/>
      <dgm:spPr/>
      <dgm:t>
        <a:bodyPr/>
        <a:lstStyle/>
        <a:p>
          <a:endParaRPr lang="en-SG" sz="2000"/>
        </a:p>
      </dgm:t>
    </dgm:pt>
    <dgm:pt modelId="{B6421B58-66F2-4E67-A839-81122392F033}" type="sibTrans" cxnId="{8465A858-6E56-43E2-AC2C-D9AAC749438F}">
      <dgm:prSet/>
      <dgm:spPr/>
      <dgm:t>
        <a:bodyPr/>
        <a:lstStyle/>
        <a:p>
          <a:endParaRPr lang="en-SG" sz="2000"/>
        </a:p>
      </dgm:t>
    </dgm:pt>
    <dgm:pt modelId="{1E628E92-E650-4132-BB9E-BB726BDA035C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000" dirty="0" smtClean="0"/>
            <a:t>Pretreatment</a:t>
          </a:r>
          <a:endParaRPr lang="en-SG" sz="2000" dirty="0"/>
        </a:p>
      </dgm:t>
    </dgm:pt>
    <dgm:pt modelId="{2081731F-7D84-4D96-B043-5D3924C5D132}" type="parTrans" cxnId="{A00F7DB6-68F2-406C-982B-02497435BA85}">
      <dgm:prSet/>
      <dgm:spPr/>
      <dgm:t>
        <a:bodyPr/>
        <a:lstStyle/>
        <a:p>
          <a:endParaRPr lang="en-SG" sz="2000"/>
        </a:p>
      </dgm:t>
    </dgm:pt>
    <dgm:pt modelId="{0B326D7B-64A2-4124-8CA6-0A9CBF927C90}" type="sibTrans" cxnId="{A00F7DB6-68F2-406C-982B-02497435BA85}">
      <dgm:prSet/>
      <dgm:spPr/>
      <dgm:t>
        <a:bodyPr/>
        <a:lstStyle/>
        <a:p>
          <a:endParaRPr lang="en-SG" sz="2000"/>
        </a:p>
      </dgm:t>
    </dgm:pt>
    <dgm:pt modelId="{720C99C7-33B1-4A39-97F1-D88F1F1878F3}">
      <dgm:prSet phldrT="[Text]" custT="1"/>
      <dgm:spPr/>
      <dgm:t>
        <a:bodyPr/>
        <a:lstStyle/>
        <a:p>
          <a:r>
            <a:rPr lang="en-US" sz="2000" dirty="0" smtClean="0"/>
            <a:t>Autoclave</a:t>
          </a:r>
          <a:endParaRPr lang="en-SG" sz="2000" dirty="0"/>
        </a:p>
      </dgm:t>
    </dgm:pt>
    <dgm:pt modelId="{8EC2698D-2F65-4DA5-8301-A37BEA63B080}" type="parTrans" cxnId="{509EB066-E9A6-40F4-ABCD-8B10EF4DC650}">
      <dgm:prSet/>
      <dgm:spPr/>
      <dgm:t>
        <a:bodyPr/>
        <a:lstStyle/>
        <a:p>
          <a:endParaRPr lang="en-SG" sz="2000"/>
        </a:p>
      </dgm:t>
    </dgm:pt>
    <dgm:pt modelId="{6630B54E-F4B8-45C5-AF59-83EC4C39D554}" type="sibTrans" cxnId="{509EB066-E9A6-40F4-ABCD-8B10EF4DC650}">
      <dgm:prSet/>
      <dgm:spPr/>
      <dgm:t>
        <a:bodyPr/>
        <a:lstStyle/>
        <a:p>
          <a:endParaRPr lang="en-SG" sz="2000"/>
        </a:p>
      </dgm:t>
    </dgm:pt>
    <dgm:pt modelId="{EECFB4EE-531E-4C9B-9E2B-04145642C4AC}">
      <dgm:prSet phldrT="[Text]" custT="1"/>
      <dgm:spPr/>
      <dgm:t>
        <a:bodyPr/>
        <a:lstStyle/>
        <a:p>
          <a:r>
            <a:rPr lang="en-US" sz="2000" dirty="0" smtClean="0"/>
            <a:t>Sulfuric acid</a:t>
          </a:r>
          <a:endParaRPr lang="en-SG" sz="2000" dirty="0"/>
        </a:p>
      </dgm:t>
    </dgm:pt>
    <dgm:pt modelId="{0A4A2C06-52E0-4E85-94BA-306AA5B8F582}" type="parTrans" cxnId="{48AE44D0-94C4-40AC-9D1C-9DC0DA089839}">
      <dgm:prSet/>
      <dgm:spPr/>
      <dgm:t>
        <a:bodyPr/>
        <a:lstStyle/>
        <a:p>
          <a:endParaRPr lang="en-SG" sz="2000"/>
        </a:p>
      </dgm:t>
    </dgm:pt>
    <dgm:pt modelId="{C763D48E-E079-4C10-B36E-CC61E7FC6EA9}" type="sibTrans" cxnId="{48AE44D0-94C4-40AC-9D1C-9DC0DA089839}">
      <dgm:prSet/>
      <dgm:spPr/>
      <dgm:t>
        <a:bodyPr/>
        <a:lstStyle/>
        <a:p>
          <a:endParaRPr lang="en-SG" sz="2000"/>
        </a:p>
      </dgm:t>
    </dgm:pt>
    <dgm:pt modelId="{F974896E-635D-44F4-82EA-4209DDDB16D2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dirty="0" smtClean="0"/>
            <a:t>Hydrolysis</a:t>
          </a:r>
          <a:endParaRPr lang="en-SG" sz="2000" dirty="0"/>
        </a:p>
      </dgm:t>
    </dgm:pt>
    <dgm:pt modelId="{346D9AA1-1D0B-4E16-BFBA-66CEDBCB11B5}" type="parTrans" cxnId="{27BC94FD-1827-4E2F-8A43-04A5E7B78D30}">
      <dgm:prSet/>
      <dgm:spPr/>
      <dgm:t>
        <a:bodyPr/>
        <a:lstStyle/>
        <a:p>
          <a:endParaRPr lang="en-SG" sz="2000"/>
        </a:p>
      </dgm:t>
    </dgm:pt>
    <dgm:pt modelId="{17B088B0-33BE-4450-B2A1-CA4C14E8BF22}" type="sibTrans" cxnId="{27BC94FD-1827-4E2F-8A43-04A5E7B78D30}">
      <dgm:prSet/>
      <dgm:spPr/>
      <dgm:t>
        <a:bodyPr/>
        <a:lstStyle/>
        <a:p>
          <a:endParaRPr lang="en-SG" sz="2000"/>
        </a:p>
      </dgm:t>
    </dgm:pt>
    <dgm:pt modelId="{EEF02B3E-10F7-4590-A1DC-644154609769}">
      <dgm:prSet phldrT="[Text]" custT="1"/>
      <dgm:spPr/>
      <dgm:t>
        <a:bodyPr/>
        <a:lstStyle/>
        <a:p>
          <a:r>
            <a:rPr lang="en-US" sz="2000" dirty="0" smtClean="0"/>
            <a:t>Fermentation</a:t>
          </a:r>
          <a:endParaRPr lang="en-SG" sz="2000" dirty="0"/>
        </a:p>
      </dgm:t>
    </dgm:pt>
    <dgm:pt modelId="{DD49F82D-B729-410B-9536-C799FAE792FE}" type="parTrans" cxnId="{9E18D6BE-0E9B-4AB3-AABE-711B9910ED6A}">
      <dgm:prSet/>
      <dgm:spPr/>
      <dgm:t>
        <a:bodyPr/>
        <a:lstStyle/>
        <a:p>
          <a:endParaRPr lang="en-SG" sz="2000"/>
        </a:p>
      </dgm:t>
    </dgm:pt>
    <dgm:pt modelId="{45DE7CAD-E53E-4932-90BD-13748F2FCA8F}" type="sibTrans" cxnId="{9E18D6BE-0E9B-4AB3-AABE-711B9910ED6A}">
      <dgm:prSet/>
      <dgm:spPr/>
      <dgm:t>
        <a:bodyPr/>
        <a:lstStyle/>
        <a:p>
          <a:endParaRPr lang="en-SG" sz="2000"/>
        </a:p>
      </dgm:t>
    </dgm:pt>
    <dgm:pt modelId="{9ADE9E33-888D-4DD2-9DCE-502D7F522EB9}">
      <dgm:prSet phldrT="[Text]" custT="1"/>
      <dgm:spPr/>
      <dgm:t>
        <a:bodyPr/>
        <a:lstStyle/>
        <a:p>
          <a:r>
            <a:rPr lang="en-SG" sz="1600" i="1" dirty="0" err="1" smtClean="0"/>
            <a:t>Saccharomyces</a:t>
          </a:r>
          <a:r>
            <a:rPr lang="en-SG" sz="1600" i="1" dirty="0" smtClean="0"/>
            <a:t> </a:t>
          </a:r>
          <a:r>
            <a:rPr lang="en-SG" sz="1600" i="1" dirty="0" err="1" smtClean="0"/>
            <a:t>cerevisiae</a:t>
          </a:r>
          <a:endParaRPr lang="en-SG" sz="1600" i="0" dirty="0"/>
        </a:p>
      </dgm:t>
    </dgm:pt>
    <dgm:pt modelId="{F4F9485A-FE3B-41C8-8B7C-FA3F20DE84BA}" type="parTrans" cxnId="{A0A6EB53-CAEE-455F-BC0B-979DA90691C6}">
      <dgm:prSet/>
      <dgm:spPr/>
      <dgm:t>
        <a:bodyPr/>
        <a:lstStyle/>
        <a:p>
          <a:endParaRPr lang="en-SG" sz="2000"/>
        </a:p>
      </dgm:t>
    </dgm:pt>
    <dgm:pt modelId="{D155F0AE-097E-4861-9BED-021F50AF4D5A}" type="sibTrans" cxnId="{A0A6EB53-CAEE-455F-BC0B-979DA90691C6}">
      <dgm:prSet/>
      <dgm:spPr/>
      <dgm:t>
        <a:bodyPr/>
        <a:lstStyle/>
        <a:p>
          <a:endParaRPr lang="en-SG" sz="2000"/>
        </a:p>
      </dgm:t>
    </dgm:pt>
    <dgm:pt modelId="{A06DE518-996D-4064-A847-6FE142A7B240}">
      <dgm:prSet phldrT="[Text]" custT="1"/>
      <dgm:spPr>
        <a:solidFill>
          <a:srgbClr val="9933FF"/>
        </a:solidFill>
      </dgm:spPr>
      <dgm:t>
        <a:bodyPr/>
        <a:lstStyle/>
        <a:p>
          <a:r>
            <a:rPr lang="en-SG" sz="2000" i="0" dirty="0" smtClean="0"/>
            <a:t>Distillation</a:t>
          </a:r>
          <a:endParaRPr lang="en-SG" sz="2000" i="0" dirty="0"/>
        </a:p>
      </dgm:t>
    </dgm:pt>
    <dgm:pt modelId="{F42B8FD9-AD93-49AB-80C2-4326EE218CCA}" type="parTrans" cxnId="{B8895535-CE76-4BAE-A5C1-37028097E1CA}">
      <dgm:prSet/>
      <dgm:spPr/>
      <dgm:t>
        <a:bodyPr/>
        <a:lstStyle/>
        <a:p>
          <a:endParaRPr lang="en-SG" sz="2000"/>
        </a:p>
      </dgm:t>
    </dgm:pt>
    <dgm:pt modelId="{143074B5-F746-4E8B-A4E7-771E4AB916AF}" type="sibTrans" cxnId="{B8895535-CE76-4BAE-A5C1-37028097E1CA}">
      <dgm:prSet/>
      <dgm:spPr/>
      <dgm:t>
        <a:bodyPr/>
        <a:lstStyle/>
        <a:p>
          <a:endParaRPr lang="en-SG" sz="2000"/>
        </a:p>
      </dgm:t>
    </dgm:pt>
    <dgm:pt modelId="{7DAA9D4A-5C30-477F-8A30-6ABC0FCDFE5D}">
      <dgm:prSet phldrT="[Text]" custT="1"/>
      <dgm:spPr/>
      <dgm:t>
        <a:bodyPr/>
        <a:lstStyle/>
        <a:p>
          <a:r>
            <a:rPr lang="en-SG" sz="2000" i="0" dirty="0" smtClean="0"/>
            <a:t>Fractionating Column</a:t>
          </a:r>
          <a:endParaRPr lang="en-SG" sz="2000" i="0" dirty="0"/>
        </a:p>
      </dgm:t>
    </dgm:pt>
    <dgm:pt modelId="{BF3332D4-FAF9-4E23-B315-556F708580DE}" type="parTrans" cxnId="{177A6BE3-4114-40A1-AB18-052A69329EA9}">
      <dgm:prSet/>
      <dgm:spPr/>
      <dgm:t>
        <a:bodyPr/>
        <a:lstStyle/>
        <a:p>
          <a:endParaRPr lang="en-SG" sz="2000"/>
        </a:p>
      </dgm:t>
    </dgm:pt>
    <dgm:pt modelId="{0544A393-4A94-45A9-8FB2-5C3AB9CF165D}" type="sibTrans" cxnId="{177A6BE3-4114-40A1-AB18-052A69329EA9}">
      <dgm:prSet/>
      <dgm:spPr/>
      <dgm:t>
        <a:bodyPr/>
        <a:lstStyle/>
        <a:p>
          <a:endParaRPr lang="en-SG" sz="2000"/>
        </a:p>
      </dgm:t>
    </dgm:pt>
    <dgm:pt modelId="{7EC44827-2008-4D75-A3F6-2320EEB3A12E}">
      <dgm:prSet phldrT="[Text]" custT="1"/>
      <dgm:spPr/>
      <dgm:t>
        <a:bodyPr/>
        <a:lstStyle/>
        <a:p>
          <a:r>
            <a:rPr lang="en-US" sz="2000" dirty="0" smtClean="0"/>
            <a:t>Reflux set-up</a:t>
          </a:r>
          <a:endParaRPr lang="en-SG" sz="2000" dirty="0"/>
        </a:p>
      </dgm:t>
    </dgm:pt>
    <dgm:pt modelId="{876D5EC7-A76D-4B8C-95C5-66FB0E1758AB}" type="parTrans" cxnId="{73DF40A2-FE92-4CC5-9D2F-5E3123371F34}">
      <dgm:prSet/>
      <dgm:spPr/>
      <dgm:t>
        <a:bodyPr/>
        <a:lstStyle/>
        <a:p>
          <a:endParaRPr lang="en-SG"/>
        </a:p>
      </dgm:t>
    </dgm:pt>
    <dgm:pt modelId="{621B5AC1-144A-4406-9AFE-104B1459574C}" type="sibTrans" cxnId="{73DF40A2-FE92-4CC5-9D2F-5E3123371F34}">
      <dgm:prSet/>
      <dgm:spPr/>
      <dgm:t>
        <a:bodyPr/>
        <a:lstStyle/>
        <a:p>
          <a:endParaRPr lang="en-SG"/>
        </a:p>
      </dgm:t>
    </dgm:pt>
    <dgm:pt modelId="{2D5B98BB-697F-42B8-A5F9-53DECED8F579}">
      <dgm:prSet phldrT="[Text]" custT="1"/>
      <dgm:spPr/>
      <dgm:t>
        <a:bodyPr/>
        <a:lstStyle/>
        <a:p>
          <a:pPr algn="ctr"/>
          <a:r>
            <a:rPr lang="en-US" sz="1400" dirty="0" err="1" smtClean="0"/>
            <a:t>Cellulase</a:t>
          </a:r>
          <a:r>
            <a:rPr lang="en-US" sz="1400" dirty="0" smtClean="0"/>
            <a:t> and Beta-</a:t>
          </a:r>
          <a:r>
            <a:rPr lang="en-US" sz="1400" dirty="0" err="1" smtClean="0"/>
            <a:t>Glucosidase</a:t>
          </a:r>
          <a:endParaRPr lang="en-SG" sz="1400" dirty="0"/>
        </a:p>
      </dgm:t>
    </dgm:pt>
    <dgm:pt modelId="{B095ABB9-3A90-40F9-82AA-BB578E28BCA2}" type="sibTrans" cxnId="{171791F9-9044-413E-9ADE-CE2708DFB74C}">
      <dgm:prSet/>
      <dgm:spPr/>
      <dgm:t>
        <a:bodyPr/>
        <a:lstStyle/>
        <a:p>
          <a:endParaRPr lang="en-SG" sz="2000"/>
        </a:p>
      </dgm:t>
    </dgm:pt>
    <dgm:pt modelId="{1C6EF5BA-3911-4CF2-924C-DD48C99C8240}" type="parTrans" cxnId="{171791F9-9044-413E-9ADE-CE2708DFB74C}">
      <dgm:prSet/>
      <dgm:spPr/>
      <dgm:t>
        <a:bodyPr/>
        <a:lstStyle/>
        <a:p>
          <a:endParaRPr lang="en-SG" sz="2000"/>
        </a:p>
      </dgm:t>
    </dgm:pt>
    <dgm:pt modelId="{F9E71FAD-01D7-424D-8AE8-E673B9965A03}">
      <dgm:prSet phldrT="[Text]" custT="1"/>
      <dgm:spPr/>
      <dgm:t>
        <a:bodyPr/>
        <a:lstStyle/>
        <a:p>
          <a:r>
            <a:rPr lang="en-US" sz="1600" i="0" dirty="0" smtClean="0"/>
            <a:t>Aqueous ammonia</a:t>
          </a:r>
          <a:endParaRPr lang="en-SG" sz="1600" i="0" dirty="0"/>
        </a:p>
      </dgm:t>
    </dgm:pt>
    <dgm:pt modelId="{D8B89BC9-7C59-4950-9000-DCD78E9466A8}" type="parTrans" cxnId="{5F93AF69-2FA4-4FED-9E7D-38DEF2BAB9E0}">
      <dgm:prSet/>
      <dgm:spPr/>
      <dgm:t>
        <a:bodyPr/>
        <a:lstStyle/>
        <a:p>
          <a:endParaRPr lang="en-SG"/>
        </a:p>
      </dgm:t>
    </dgm:pt>
    <dgm:pt modelId="{ED3690E1-FD8D-41B0-9C4C-3EDBBA7C58EE}" type="sibTrans" cxnId="{5F93AF69-2FA4-4FED-9E7D-38DEF2BAB9E0}">
      <dgm:prSet/>
      <dgm:spPr/>
      <dgm:t>
        <a:bodyPr/>
        <a:lstStyle/>
        <a:p>
          <a:endParaRPr lang="en-SG"/>
        </a:p>
      </dgm:t>
    </dgm:pt>
    <dgm:pt modelId="{00A4A1AF-06D4-4935-88BE-F7AF7BCC076B}">
      <dgm:prSet phldrT="[Text]" custT="1"/>
      <dgm:spPr/>
      <dgm:t>
        <a:bodyPr/>
        <a:lstStyle/>
        <a:p>
          <a:r>
            <a:rPr lang="en-US" sz="1600" i="0" dirty="0" smtClean="0"/>
            <a:t>pH paper</a:t>
          </a:r>
          <a:endParaRPr lang="en-SG" sz="1600" i="0" dirty="0"/>
        </a:p>
      </dgm:t>
    </dgm:pt>
    <dgm:pt modelId="{9DECCD73-386B-4435-8935-0EAF9052D360}" type="parTrans" cxnId="{8CC3BBE7-31AD-4F2A-A6DB-455DCBEC6BEB}">
      <dgm:prSet/>
      <dgm:spPr/>
      <dgm:t>
        <a:bodyPr/>
        <a:lstStyle/>
        <a:p>
          <a:endParaRPr lang="en-SG"/>
        </a:p>
      </dgm:t>
    </dgm:pt>
    <dgm:pt modelId="{BB71855C-3022-466F-978B-B4FF9121835B}" type="sibTrans" cxnId="{8CC3BBE7-31AD-4F2A-A6DB-455DCBEC6BEB}">
      <dgm:prSet/>
      <dgm:spPr/>
      <dgm:t>
        <a:bodyPr/>
        <a:lstStyle/>
        <a:p>
          <a:endParaRPr lang="en-SG"/>
        </a:p>
      </dgm:t>
    </dgm:pt>
    <dgm:pt modelId="{689181C2-C382-48C2-8A91-07BCDA952A73}">
      <dgm:prSet phldrT="[Text]" custT="1"/>
      <dgm:spPr/>
      <dgm:t>
        <a:bodyPr/>
        <a:lstStyle/>
        <a:p>
          <a:pPr algn="ctr"/>
          <a:r>
            <a:rPr lang="en-US" sz="2000" i="0" dirty="0" smtClean="0"/>
            <a:t>Incubator</a:t>
          </a:r>
          <a:endParaRPr lang="en-SG" sz="2000" dirty="0"/>
        </a:p>
      </dgm:t>
    </dgm:pt>
    <dgm:pt modelId="{BC7520BB-254C-4F16-B9E0-5BF43B60CCB0}" type="parTrans" cxnId="{D25C397D-6B8D-4134-AB0A-6AE9BAE3ABF6}">
      <dgm:prSet/>
      <dgm:spPr/>
      <dgm:t>
        <a:bodyPr/>
        <a:lstStyle/>
        <a:p>
          <a:endParaRPr lang="en-SG"/>
        </a:p>
      </dgm:t>
    </dgm:pt>
    <dgm:pt modelId="{5E40F138-1693-4E11-A9BB-AC11F3C82E11}" type="sibTrans" cxnId="{D25C397D-6B8D-4134-AB0A-6AE9BAE3ABF6}">
      <dgm:prSet/>
      <dgm:spPr/>
      <dgm:t>
        <a:bodyPr/>
        <a:lstStyle/>
        <a:p>
          <a:endParaRPr lang="en-SG"/>
        </a:p>
      </dgm:t>
    </dgm:pt>
    <dgm:pt modelId="{760484A3-076A-482B-846F-5AC170C7A75F}">
      <dgm:prSet phldrT="[Text]" custT="1"/>
      <dgm:spPr/>
      <dgm:t>
        <a:bodyPr/>
        <a:lstStyle/>
        <a:p>
          <a:r>
            <a:rPr lang="en-US" sz="2000" dirty="0" smtClean="0"/>
            <a:t>DI water</a:t>
          </a:r>
          <a:endParaRPr lang="en-SG" sz="2000" dirty="0"/>
        </a:p>
      </dgm:t>
    </dgm:pt>
    <dgm:pt modelId="{79A8FDDB-3D2F-4292-B63C-6490D02CAB29}" type="parTrans" cxnId="{7ED3A8A0-7F36-4D1E-BE5E-CB7BD077664D}">
      <dgm:prSet/>
      <dgm:spPr/>
      <dgm:t>
        <a:bodyPr/>
        <a:lstStyle/>
        <a:p>
          <a:endParaRPr lang="en-SG"/>
        </a:p>
      </dgm:t>
    </dgm:pt>
    <dgm:pt modelId="{08B7973D-8F70-4DE9-BEAB-DAB11DA93D42}" type="sibTrans" cxnId="{7ED3A8A0-7F36-4D1E-BE5E-CB7BD077664D}">
      <dgm:prSet/>
      <dgm:spPr/>
      <dgm:t>
        <a:bodyPr/>
        <a:lstStyle/>
        <a:p>
          <a:endParaRPr lang="en-SG"/>
        </a:p>
      </dgm:t>
    </dgm:pt>
    <dgm:pt modelId="{23E11202-A7AA-4839-BBDF-B812CDBAE179}">
      <dgm:prSet phldrT="[Text]" custT="1"/>
      <dgm:spPr/>
      <dgm:t>
        <a:bodyPr/>
        <a:lstStyle/>
        <a:p>
          <a:pPr algn="ctr"/>
          <a:r>
            <a:rPr lang="en-US" sz="1800" dirty="0" smtClean="0"/>
            <a:t>Sodium hydroxide</a:t>
          </a:r>
          <a:endParaRPr lang="en-SG" sz="1800" dirty="0"/>
        </a:p>
      </dgm:t>
    </dgm:pt>
    <dgm:pt modelId="{2903605F-5745-4FCB-8A03-FC37A0B5FED8}" type="parTrans" cxnId="{420C528F-6443-4928-A140-FE0815322311}">
      <dgm:prSet/>
      <dgm:spPr/>
      <dgm:t>
        <a:bodyPr/>
        <a:lstStyle/>
        <a:p>
          <a:endParaRPr lang="en-SG"/>
        </a:p>
      </dgm:t>
    </dgm:pt>
    <dgm:pt modelId="{2E8B798C-14DD-48D3-AB99-6C9ADCDA453F}" type="sibTrans" cxnId="{420C528F-6443-4928-A140-FE0815322311}">
      <dgm:prSet/>
      <dgm:spPr/>
      <dgm:t>
        <a:bodyPr/>
        <a:lstStyle/>
        <a:p>
          <a:endParaRPr lang="en-SG"/>
        </a:p>
      </dgm:t>
    </dgm:pt>
    <dgm:pt modelId="{B3065F0E-9112-4365-BEA6-FF44C76EF486}">
      <dgm:prSet phldrT="[Text]" custT="1"/>
      <dgm:spPr/>
      <dgm:t>
        <a:bodyPr/>
        <a:lstStyle/>
        <a:p>
          <a:r>
            <a:rPr lang="en-US" sz="1600" i="0" dirty="0" smtClean="0"/>
            <a:t>Sodium carbonate</a:t>
          </a:r>
          <a:endParaRPr lang="en-SG" sz="1600" i="0" dirty="0"/>
        </a:p>
      </dgm:t>
    </dgm:pt>
    <dgm:pt modelId="{25424F3F-D1BA-4FC9-8113-0B5F7BE77C11}" type="parTrans" cxnId="{E206A164-448B-4FD8-BBA6-C205EE4E7800}">
      <dgm:prSet/>
      <dgm:spPr/>
      <dgm:t>
        <a:bodyPr/>
        <a:lstStyle/>
        <a:p>
          <a:endParaRPr lang="en-SG"/>
        </a:p>
      </dgm:t>
    </dgm:pt>
    <dgm:pt modelId="{A686FF81-6245-4258-83F9-92BB97D29F2E}" type="sibTrans" cxnId="{E206A164-448B-4FD8-BBA6-C205EE4E7800}">
      <dgm:prSet/>
      <dgm:spPr/>
      <dgm:t>
        <a:bodyPr/>
        <a:lstStyle/>
        <a:p>
          <a:endParaRPr lang="en-SG"/>
        </a:p>
      </dgm:t>
    </dgm:pt>
    <dgm:pt modelId="{002B863A-5461-49F6-9FF7-1F8CD47F7641}">
      <dgm:prSet phldrT="[Text]" custT="1"/>
      <dgm:spPr/>
      <dgm:t>
        <a:bodyPr/>
        <a:lstStyle/>
        <a:p>
          <a:r>
            <a:rPr lang="en-US" sz="2000" dirty="0" smtClean="0"/>
            <a:t>Sugarcane</a:t>
          </a:r>
          <a:endParaRPr lang="en-SG" sz="2000" dirty="0"/>
        </a:p>
      </dgm:t>
    </dgm:pt>
    <dgm:pt modelId="{D3E5454A-4096-48A3-81C0-16A8C9598355}" type="parTrans" cxnId="{8E9DD94C-CE7B-4571-B0B4-CF899F5A2CE8}">
      <dgm:prSet/>
      <dgm:spPr/>
    </dgm:pt>
    <dgm:pt modelId="{0A042B42-F906-4424-A458-FAFBBD238EBA}" type="sibTrans" cxnId="{8E9DD94C-CE7B-4571-B0B4-CF899F5A2CE8}">
      <dgm:prSet/>
      <dgm:spPr/>
    </dgm:pt>
    <dgm:pt modelId="{F451C74E-DCC2-4C02-8A1E-469DDFA131B0}" type="pres">
      <dgm:prSet presAssocID="{92EC3A2A-61AE-41F2-A558-47290E205D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DE18CDAE-86B0-485B-8289-DE11034D8F68}" type="pres">
      <dgm:prSet presAssocID="{A06DE518-996D-4064-A847-6FE142A7B240}" presName="boxAndChildren" presStyleCnt="0"/>
      <dgm:spPr/>
    </dgm:pt>
    <dgm:pt modelId="{10DFF77A-40F0-461A-B4A0-8A9E79E25055}" type="pres">
      <dgm:prSet presAssocID="{A06DE518-996D-4064-A847-6FE142A7B240}" presName="parentTextBox" presStyleLbl="node1" presStyleIdx="0" presStyleCnt="5"/>
      <dgm:spPr/>
      <dgm:t>
        <a:bodyPr/>
        <a:lstStyle/>
        <a:p>
          <a:endParaRPr lang="en-SG"/>
        </a:p>
      </dgm:t>
    </dgm:pt>
    <dgm:pt modelId="{26A2757B-7BE8-40C4-9F66-153C800DC92B}" type="pres">
      <dgm:prSet presAssocID="{A06DE518-996D-4064-A847-6FE142A7B240}" presName="entireBox" presStyleLbl="node1" presStyleIdx="0" presStyleCnt="5" custLinFactNeighborY="10935"/>
      <dgm:spPr/>
      <dgm:t>
        <a:bodyPr/>
        <a:lstStyle/>
        <a:p>
          <a:endParaRPr lang="en-SG"/>
        </a:p>
      </dgm:t>
    </dgm:pt>
    <dgm:pt modelId="{4635616B-4A39-45B5-B3A9-2B3312AF3E6E}" type="pres">
      <dgm:prSet presAssocID="{A06DE518-996D-4064-A847-6FE142A7B240}" presName="descendantBox" presStyleCnt="0"/>
      <dgm:spPr/>
    </dgm:pt>
    <dgm:pt modelId="{2B566DB0-3913-446D-B9D5-3119D33D5DA2}" type="pres">
      <dgm:prSet presAssocID="{7DAA9D4A-5C30-477F-8A30-6ABC0FCDFE5D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F770A73-76C0-4F29-A0CC-7940B526D999}" type="pres">
      <dgm:prSet presAssocID="{45DE7CAD-E53E-4932-90BD-13748F2FCA8F}" presName="sp" presStyleCnt="0"/>
      <dgm:spPr/>
    </dgm:pt>
    <dgm:pt modelId="{E1F8FDD5-3107-4F3B-800C-D90426889F4D}" type="pres">
      <dgm:prSet presAssocID="{EEF02B3E-10F7-4590-A1DC-644154609769}" presName="arrowAndChildren" presStyleCnt="0"/>
      <dgm:spPr/>
    </dgm:pt>
    <dgm:pt modelId="{F64DBB94-B892-4348-89BA-117B9555317C}" type="pres">
      <dgm:prSet presAssocID="{EEF02B3E-10F7-4590-A1DC-644154609769}" presName="parentTextArrow" presStyleLbl="node1" presStyleIdx="0" presStyleCnt="5"/>
      <dgm:spPr/>
      <dgm:t>
        <a:bodyPr/>
        <a:lstStyle/>
        <a:p>
          <a:endParaRPr lang="en-SG"/>
        </a:p>
      </dgm:t>
    </dgm:pt>
    <dgm:pt modelId="{670AAC68-52F2-480F-89D2-9FEBB90C29F9}" type="pres">
      <dgm:prSet presAssocID="{EEF02B3E-10F7-4590-A1DC-644154609769}" presName="arrow" presStyleLbl="node1" presStyleIdx="1" presStyleCnt="5" custLinFactNeighborY="2264"/>
      <dgm:spPr/>
      <dgm:t>
        <a:bodyPr/>
        <a:lstStyle/>
        <a:p>
          <a:endParaRPr lang="en-SG"/>
        </a:p>
      </dgm:t>
    </dgm:pt>
    <dgm:pt modelId="{EBB045CC-3BEB-494A-86E5-789EE8ACA09E}" type="pres">
      <dgm:prSet presAssocID="{EEF02B3E-10F7-4590-A1DC-644154609769}" presName="descendantArrow" presStyleCnt="0"/>
      <dgm:spPr/>
    </dgm:pt>
    <dgm:pt modelId="{02646A23-CEBD-4899-A7C3-EF1E5F5FD8CE}" type="pres">
      <dgm:prSet presAssocID="{F9E71FAD-01D7-424D-8AE8-E673B9965A03}" presName="childTextArrow" presStyleLbl="f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3E0C4C9-5101-4342-86C1-19D00866586B}" type="pres">
      <dgm:prSet presAssocID="{9ADE9E33-888D-4DD2-9DCE-502D7F522EB9}" presName="childTextArrow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5DEC482-3DFE-4A2C-9E60-1CA682EFB5A7}" type="pres">
      <dgm:prSet presAssocID="{00A4A1AF-06D4-4935-88BE-F7AF7BCC076B}" presName="childTextArrow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9B6619F-33C3-4907-A0FF-61BAE8328202}" type="pres">
      <dgm:prSet presAssocID="{B3065F0E-9112-4365-BEA6-FF44C76EF486}" presName="childTextArrow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E1A1190-EABB-474A-836C-6E76016A74A2}" type="pres">
      <dgm:prSet presAssocID="{17B088B0-33BE-4450-B2A1-CA4C14E8BF22}" presName="sp" presStyleCnt="0"/>
      <dgm:spPr/>
    </dgm:pt>
    <dgm:pt modelId="{2985D4AE-BDDC-4D17-B9F0-6DA05F1BAB22}" type="pres">
      <dgm:prSet presAssocID="{F974896E-635D-44F4-82EA-4209DDDB16D2}" presName="arrowAndChildren" presStyleCnt="0"/>
      <dgm:spPr/>
    </dgm:pt>
    <dgm:pt modelId="{290F83B4-4867-45DC-8D80-A71B7C91FBD8}" type="pres">
      <dgm:prSet presAssocID="{F974896E-635D-44F4-82EA-4209DDDB16D2}" presName="parentTextArrow" presStyleLbl="node1" presStyleIdx="1" presStyleCnt="5"/>
      <dgm:spPr/>
      <dgm:t>
        <a:bodyPr/>
        <a:lstStyle/>
        <a:p>
          <a:endParaRPr lang="en-SG"/>
        </a:p>
      </dgm:t>
    </dgm:pt>
    <dgm:pt modelId="{3AA71CDB-19A6-41B8-83D8-C682A932ABBA}" type="pres">
      <dgm:prSet presAssocID="{F974896E-635D-44F4-82EA-4209DDDB16D2}" presName="arrow" presStyleLbl="node1" presStyleIdx="2" presStyleCnt="5" custScaleX="100000"/>
      <dgm:spPr/>
      <dgm:t>
        <a:bodyPr/>
        <a:lstStyle/>
        <a:p>
          <a:endParaRPr lang="en-SG"/>
        </a:p>
      </dgm:t>
    </dgm:pt>
    <dgm:pt modelId="{00046DFF-B60E-4419-9B7F-AFF92C0455FC}" type="pres">
      <dgm:prSet presAssocID="{F974896E-635D-44F4-82EA-4209DDDB16D2}" presName="descendantArrow" presStyleCnt="0"/>
      <dgm:spPr/>
    </dgm:pt>
    <dgm:pt modelId="{712F605C-69F4-43FB-8571-A905DE47754E}" type="pres">
      <dgm:prSet presAssocID="{689181C2-C382-48C2-8A91-07BCDA952A73}" presName="childTextArrow" presStyleLbl="f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CFEAC33-FA58-4ACC-A478-D66B18495C4E}" type="pres">
      <dgm:prSet presAssocID="{2D5B98BB-697F-42B8-A5F9-53DECED8F579}" presName="childTextArrow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7113FB4-7E70-4F0E-B7F2-4A605BA6EFAE}" type="pres">
      <dgm:prSet presAssocID="{23E11202-A7AA-4839-BBDF-B812CDBAE179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1933FEE-6275-4ADD-8790-F316DBB62DCD}" type="pres">
      <dgm:prSet presAssocID="{0B326D7B-64A2-4124-8CA6-0A9CBF927C90}" presName="sp" presStyleCnt="0"/>
      <dgm:spPr/>
    </dgm:pt>
    <dgm:pt modelId="{DE3E3D92-23D3-4101-A1C8-E5861DFB0809}" type="pres">
      <dgm:prSet presAssocID="{1E628E92-E650-4132-BB9E-BB726BDA035C}" presName="arrowAndChildren" presStyleCnt="0"/>
      <dgm:spPr/>
    </dgm:pt>
    <dgm:pt modelId="{EFC30B00-68EB-4656-92E9-C272A30BF690}" type="pres">
      <dgm:prSet presAssocID="{1E628E92-E650-4132-BB9E-BB726BDA035C}" presName="parentTextArrow" presStyleLbl="node1" presStyleIdx="2" presStyleCnt="5"/>
      <dgm:spPr/>
      <dgm:t>
        <a:bodyPr/>
        <a:lstStyle/>
        <a:p>
          <a:endParaRPr lang="en-SG"/>
        </a:p>
      </dgm:t>
    </dgm:pt>
    <dgm:pt modelId="{A8B2385A-5BAE-4FD4-A365-4A825A293F4F}" type="pres">
      <dgm:prSet presAssocID="{1E628E92-E650-4132-BB9E-BB726BDA035C}" presName="arrow" presStyleLbl="node1" presStyleIdx="3" presStyleCnt="5"/>
      <dgm:spPr/>
      <dgm:t>
        <a:bodyPr/>
        <a:lstStyle/>
        <a:p>
          <a:endParaRPr lang="en-SG"/>
        </a:p>
      </dgm:t>
    </dgm:pt>
    <dgm:pt modelId="{02D17207-68F6-454E-822A-701BF0D32E15}" type="pres">
      <dgm:prSet presAssocID="{1E628E92-E650-4132-BB9E-BB726BDA035C}" presName="descendantArrow" presStyleCnt="0"/>
      <dgm:spPr/>
    </dgm:pt>
    <dgm:pt modelId="{322DEB41-E7EB-4813-9E9C-32E4B904BE39}" type="pres">
      <dgm:prSet presAssocID="{720C99C7-33B1-4A39-97F1-D88F1F1878F3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1045461-FD50-43DA-AB66-687A8529BF16}" type="pres">
      <dgm:prSet presAssocID="{EECFB4EE-531E-4C9B-9E2B-04145642C4AC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CDD72D3-0B9F-45B8-BAE2-A0FDE8D8B6BB}" type="pres">
      <dgm:prSet presAssocID="{7EC44827-2008-4D75-A3F6-2320EEB3A12E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E8AC58B-5C34-4D26-8597-7BA09C3F05BE}" type="pres">
      <dgm:prSet presAssocID="{CD902E30-33E6-4014-B059-3631419998EC}" presName="sp" presStyleCnt="0"/>
      <dgm:spPr/>
    </dgm:pt>
    <dgm:pt modelId="{595A0B33-6A54-4CE7-95D8-F207D81BD233}" type="pres">
      <dgm:prSet presAssocID="{9F586A10-714C-4D84-B55C-0C893600961A}" presName="arrowAndChildren" presStyleCnt="0"/>
      <dgm:spPr/>
    </dgm:pt>
    <dgm:pt modelId="{AF9B553F-9E02-4A82-88E3-563E6BC2AAA0}" type="pres">
      <dgm:prSet presAssocID="{9F586A10-714C-4D84-B55C-0C893600961A}" presName="parentTextArrow" presStyleLbl="node1" presStyleIdx="3" presStyleCnt="5"/>
      <dgm:spPr/>
      <dgm:t>
        <a:bodyPr/>
        <a:lstStyle/>
        <a:p>
          <a:endParaRPr lang="en-SG"/>
        </a:p>
      </dgm:t>
    </dgm:pt>
    <dgm:pt modelId="{27A96938-F0DA-430F-B368-60B2F01E6E35}" type="pres">
      <dgm:prSet presAssocID="{9F586A10-714C-4D84-B55C-0C893600961A}" presName="arrow" presStyleLbl="node1" presStyleIdx="4" presStyleCnt="5"/>
      <dgm:spPr/>
      <dgm:t>
        <a:bodyPr/>
        <a:lstStyle/>
        <a:p>
          <a:endParaRPr lang="en-SG"/>
        </a:p>
      </dgm:t>
    </dgm:pt>
    <dgm:pt modelId="{C597CC37-7575-4B62-9057-7B860D855740}" type="pres">
      <dgm:prSet presAssocID="{9F586A10-714C-4D84-B55C-0C893600961A}" presName="descendantArrow" presStyleCnt="0"/>
      <dgm:spPr/>
    </dgm:pt>
    <dgm:pt modelId="{B6760AE0-861D-499B-B206-89B554FA6202}" type="pres">
      <dgm:prSet presAssocID="{428966D0-97D2-4F61-A01F-8F75DA6CDBEF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A156008-8B7F-42ED-8E4F-05F14B96DC27}" type="pres">
      <dgm:prSet presAssocID="{002B863A-5461-49F6-9FF7-1F8CD47F7641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7E7CB29-D7C2-464F-B326-6A34DD623658}" type="pres">
      <dgm:prSet presAssocID="{760484A3-076A-482B-846F-5AC170C7A75F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1C6F963-FFC7-4981-BFF6-DBFE5C769F31}" type="presOf" srcId="{7DAA9D4A-5C30-477F-8A30-6ABC0FCDFE5D}" destId="{2B566DB0-3913-446D-B9D5-3119D33D5DA2}" srcOrd="0" destOrd="0" presId="urn:microsoft.com/office/officeart/2005/8/layout/process4"/>
    <dgm:cxn modelId="{EBB78634-81F5-4EF2-B61C-A23B36E1468B}" type="presOf" srcId="{B3065F0E-9112-4365-BEA6-FF44C76EF486}" destId="{89B6619F-33C3-4907-A0FF-61BAE8328202}" srcOrd="0" destOrd="0" presId="urn:microsoft.com/office/officeart/2005/8/layout/process4"/>
    <dgm:cxn modelId="{647824DE-0D42-4782-B3D9-2761CE96CDFA}" type="presOf" srcId="{720C99C7-33B1-4A39-97F1-D88F1F1878F3}" destId="{322DEB41-E7EB-4813-9E9C-32E4B904BE39}" srcOrd="0" destOrd="0" presId="urn:microsoft.com/office/officeart/2005/8/layout/process4"/>
    <dgm:cxn modelId="{509EB066-E9A6-40F4-ABCD-8B10EF4DC650}" srcId="{1E628E92-E650-4132-BB9E-BB726BDA035C}" destId="{720C99C7-33B1-4A39-97F1-D88F1F1878F3}" srcOrd="0" destOrd="0" parTransId="{8EC2698D-2F65-4DA5-8301-A37BEA63B080}" sibTransId="{6630B54E-F4B8-45C5-AF59-83EC4C39D554}"/>
    <dgm:cxn modelId="{8D52452E-3809-4501-98EF-E68C165359ED}" type="presOf" srcId="{428966D0-97D2-4F61-A01F-8F75DA6CDBEF}" destId="{B6760AE0-861D-499B-B206-89B554FA6202}" srcOrd="0" destOrd="0" presId="urn:microsoft.com/office/officeart/2005/8/layout/process4"/>
    <dgm:cxn modelId="{8CC3BBE7-31AD-4F2A-A6DB-455DCBEC6BEB}" srcId="{EEF02B3E-10F7-4590-A1DC-644154609769}" destId="{00A4A1AF-06D4-4935-88BE-F7AF7BCC076B}" srcOrd="2" destOrd="0" parTransId="{9DECCD73-386B-4435-8935-0EAF9052D360}" sibTransId="{BB71855C-3022-466F-978B-B4FF9121835B}"/>
    <dgm:cxn modelId="{6698A9E1-441F-4601-A46E-0B36CB47A324}" srcId="{92EC3A2A-61AE-41F2-A558-47290E205D3E}" destId="{9F586A10-714C-4D84-B55C-0C893600961A}" srcOrd="0" destOrd="0" parTransId="{E8DBA7A3-D4A6-4258-A1A1-9A8175C0413A}" sibTransId="{CD902E30-33E6-4014-B059-3631419998EC}"/>
    <dgm:cxn modelId="{68C3A54F-47E5-4CCB-A543-70D4B08A6699}" type="presOf" srcId="{EEF02B3E-10F7-4590-A1DC-644154609769}" destId="{F64DBB94-B892-4348-89BA-117B9555317C}" srcOrd="0" destOrd="0" presId="urn:microsoft.com/office/officeart/2005/8/layout/process4"/>
    <dgm:cxn modelId="{1B6AE011-6807-42ED-93B0-3B2312ED8CFE}" type="presOf" srcId="{9F586A10-714C-4D84-B55C-0C893600961A}" destId="{27A96938-F0DA-430F-B368-60B2F01E6E35}" srcOrd="1" destOrd="0" presId="urn:microsoft.com/office/officeart/2005/8/layout/process4"/>
    <dgm:cxn modelId="{48AE44D0-94C4-40AC-9D1C-9DC0DA089839}" srcId="{1E628E92-E650-4132-BB9E-BB726BDA035C}" destId="{EECFB4EE-531E-4C9B-9E2B-04145642C4AC}" srcOrd="1" destOrd="0" parTransId="{0A4A2C06-52E0-4E85-94BA-306AA5B8F582}" sibTransId="{C763D48E-E079-4C10-B36E-CC61E7FC6EA9}"/>
    <dgm:cxn modelId="{5F93AF69-2FA4-4FED-9E7D-38DEF2BAB9E0}" srcId="{EEF02B3E-10F7-4590-A1DC-644154609769}" destId="{F9E71FAD-01D7-424D-8AE8-E673B9965A03}" srcOrd="0" destOrd="0" parTransId="{D8B89BC9-7C59-4950-9000-DCD78E9466A8}" sibTransId="{ED3690E1-FD8D-41B0-9C4C-3EDBBA7C58EE}"/>
    <dgm:cxn modelId="{F5221744-50C4-43DD-BD30-C13AAE2F1484}" type="presOf" srcId="{A06DE518-996D-4064-A847-6FE142A7B240}" destId="{26A2757B-7BE8-40C4-9F66-153C800DC92B}" srcOrd="1" destOrd="0" presId="urn:microsoft.com/office/officeart/2005/8/layout/process4"/>
    <dgm:cxn modelId="{A0A6EB53-CAEE-455F-BC0B-979DA90691C6}" srcId="{EEF02B3E-10F7-4590-A1DC-644154609769}" destId="{9ADE9E33-888D-4DD2-9DCE-502D7F522EB9}" srcOrd="1" destOrd="0" parTransId="{F4F9485A-FE3B-41C8-8B7C-FA3F20DE84BA}" sibTransId="{D155F0AE-097E-4861-9BED-021F50AF4D5A}"/>
    <dgm:cxn modelId="{A00F7DB6-68F2-406C-982B-02497435BA85}" srcId="{92EC3A2A-61AE-41F2-A558-47290E205D3E}" destId="{1E628E92-E650-4132-BB9E-BB726BDA035C}" srcOrd="1" destOrd="0" parTransId="{2081731F-7D84-4D96-B043-5D3924C5D132}" sibTransId="{0B326D7B-64A2-4124-8CA6-0A9CBF927C90}"/>
    <dgm:cxn modelId="{A0D9F5D7-0765-4F93-A434-2DDE10493185}" type="presOf" srcId="{9F586A10-714C-4D84-B55C-0C893600961A}" destId="{AF9B553F-9E02-4A82-88E3-563E6BC2AAA0}" srcOrd="0" destOrd="0" presId="urn:microsoft.com/office/officeart/2005/8/layout/process4"/>
    <dgm:cxn modelId="{73DF40A2-FE92-4CC5-9D2F-5E3123371F34}" srcId="{1E628E92-E650-4132-BB9E-BB726BDA035C}" destId="{7EC44827-2008-4D75-A3F6-2320EEB3A12E}" srcOrd="2" destOrd="0" parTransId="{876D5EC7-A76D-4B8C-95C5-66FB0E1758AB}" sibTransId="{621B5AC1-144A-4406-9AFE-104B1459574C}"/>
    <dgm:cxn modelId="{E206A164-448B-4FD8-BBA6-C205EE4E7800}" srcId="{EEF02B3E-10F7-4590-A1DC-644154609769}" destId="{B3065F0E-9112-4365-BEA6-FF44C76EF486}" srcOrd="3" destOrd="0" parTransId="{25424F3F-D1BA-4FC9-8113-0B5F7BE77C11}" sibTransId="{A686FF81-6245-4258-83F9-92BB97D29F2E}"/>
    <dgm:cxn modelId="{D2259351-865F-4D35-96A0-F626273F3756}" type="presOf" srcId="{92EC3A2A-61AE-41F2-A558-47290E205D3E}" destId="{F451C74E-DCC2-4C02-8A1E-469DDFA131B0}" srcOrd="0" destOrd="0" presId="urn:microsoft.com/office/officeart/2005/8/layout/process4"/>
    <dgm:cxn modelId="{C87D9783-9CB8-40DF-A6E7-B24C94577F11}" type="presOf" srcId="{EECFB4EE-531E-4C9B-9E2B-04145642C4AC}" destId="{41045461-FD50-43DA-AB66-687A8529BF16}" srcOrd="0" destOrd="0" presId="urn:microsoft.com/office/officeart/2005/8/layout/process4"/>
    <dgm:cxn modelId="{171791F9-9044-413E-9ADE-CE2708DFB74C}" srcId="{F974896E-635D-44F4-82EA-4209DDDB16D2}" destId="{2D5B98BB-697F-42B8-A5F9-53DECED8F579}" srcOrd="1" destOrd="0" parTransId="{1C6EF5BA-3911-4CF2-924C-DD48C99C8240}" sibTransId="{B095ABB9-3A90-40F9-82AA-BB578E28BCA2}"/>
    <dgm:cxn modelId="{27BC94FD-1827-4E2F-8A43-04A5E7B78D30}" srcId="{92EC3A2A-61AE-41F2-A558-47290E205D3E}" destId="{F974896E-635D-44F4-82EA-4209DDDB16D2}" srcOrd="2" destOrd="0" parTransId="{346D9AA1-1D0B-4E16-BFBA-66CEDBCB11B5}" sibTransId="{17B088B0-33BE-4450-B2A1-CA4C14E8BF22}"/>
    <dgm:cxn modelId="{0F3425A1-474A-4A7E-A834-D947B8F5AEC9}" type="presOf" srcId="{F974896E-635D-44F4-82EA-4209DDDB16D2}" destId="{290F83B4-4867-45DC-8D80-A71B7C91FBD8}" srcOrd="0" destOrd="0" presId="urn:microsoft.com/office/officeart/2005/8/layout/process4"/>
    <dgm:cxn modelId="{BF80B40A-3EC1-4FD2-9B74-0CC024A06046}" type="presOf" srcId="{7EC44827-2008-4D75-A3F6-2320EEB3A12E}" destId="{FCDD72D3-0B9F-45B8-BAE2-A0FDE8D8B6BB}" srcOrd="0" destOrd="0" presId="urn:microsoft.com/office/officeart/2005/8/layout/process4"/>
    <dgm:cxn modelId="{420C528F-6443-4928-A140-FE0815322311}" srcId="{F974896E-635D-44F4-82EA-4209DDDB16D2}" destId="{23E11202-A7AA-4839-BBDF-B812CDBAE179}" srcOrd="2" destOrd="0" parTransId="{2903605F-5745-4FCB-8A03-FC37A0B5FED8}" sibTransId="{2E8B798C-14DD-48D3-AB99-6C9ADCDA453F}"/>
    <dgm:cxn modelId="{F2F3C5D2-42A0-401F-A2DE-01869DB4812D}" type="presOf" srcId="{F974896E-635D-44F4-82EA-4209DDDB16D2}" destId="{3AA71CDB-19A6-41B8-83D8-C682A932ABBA}" srcOrd="1" destOrd="0" presId="urn:microsoft.com/office/officeart/2005/8/layout/process4"/>
    <dgm:cxn modelId="{715FF9D2-4CF3-40DD-8E20-BAE033134522}" type="presOf" srcId="{23E11202-A7AA-4839-BBDF-B812CDBAE179}" destId="{77113FB4-7E70-4F0E-B7F2-4A605BA6EFAE}" srcOrd="0" destOrd="0" presId="urn:microsoft.com/office/officeart/2005/8/layout/process4"/>
    <dgm:cxn modelId="{8465A858-6E56-43E2-AC2C-D9AAC749438F}" srcId="{9F586A10-714C-4D84-B55C-0C893600961A}" destId="{428966D0-97D2-4F61-A01F-8F75DA6CDBEF}" srcOrd="0" destOrd="0" parTransId="{9FDC0B60-C965-41FC-A64B-CAD8A65DFBD3}" sibTransId="{B6421B58-66F2-4E67-A839-81122392F033}"/>
    <dgm:cxn modelId="{3DD069D7-A8F7-4375-9246-F7B7CB25AD46}" type="presOf" srcId="{00A4A1AF-06D4-4935-88BE-F7AF7BCC076B}" destId="{A5DEC482-3DFE-4A2C-9E60-1CA682EFB5A7}" srcOrd="0" destOrd="0" presId="urn:microsoft.com/office/officeart/2005/8/layout/process4"/>
    <dgm:cxn modelId="{177A6BE3-4114-40A1-AB18-052A69329EA9}" srcId="{A06DE518-996D-4064-A847-6FE142A7B240}" destId="{7DAA9D4A-5C30-477F-8A30-6ABC0FCDFE5D}" srcOrd="0" destOrd="0" parTransId="{BF3332D4-FAF9-4E23-B315-556F708580DE}" sibTransId="{0544A393-4A94-45A9-8FB2-5C3AB9CF165D}"/>
    <dgm:cxn modelId="{708C5107-EF47-40B2-9C0C-E2F46298DEC1}" type="presOf" srcId="{689181C2-C382-48C2-8A91-07BCDA952A73}" destId="{712F605C-69F4-43FB-8571-A905DE47754E}" srcOrd="0" destOrd="0" presId="urn:microsoft.com/office/officeart/2005/8/layout/process4"/>
    <dgm:cxn modelId="{73246043-2210-4411-B2BF-E6A7B2A08245}" type="presOf" srcId="{F9E71FAD-01D7-424D-8AE8-E673B9965A03}" destId="{02646A23-CEBD-4899-A7C3-EF1E5F5FD8CE}" srcOrd="0" destOrd="0" presId="urn:microsoft.com/office/officeart/2005/8/layout/process4"/>
    <dgm:cxn modelId="{C284C907-CAB7-406E-A4B7-CE7DF0DC4FFB}" type="presOf" srcId="{1E628E92-E650-4132-BB9E-BB726BDA035C}" destId="{EFC30B00-68EB-4656-92E9-C272A30BF690}" srcOrd="0" destOrd="0" presId="urn:microsoft.com/office/officeart/2005/8/layout/process4"/>
    <dgm:cxn modelId="{7ED3A8A0-7F36-4D1E-BE5E-CB7BD077664D}" srcId="{9F586A10-714C-4D84-B55C-0C893600961A}" destId="{760484A3-076A-482B-846F-5AC170C7A75F}" srcOrd="2" destOrd="0" parTransId="{79A8FDDB-3D2F-4292-B63C-6490D02CAB29}" sibTransId="{08B7973D-8F70-4DE9-BEAB-DAB11DA93D42}"/>
    <dgm:cxn modelId="{904B3041-1CAA-49BA-959F-EF2A34A0CFCD}" type="presOf" srcId="{1E628E92-E650-4132-BB9E-BB726BDA035C}" destId="{A8B2385A-5BAE-4FD4-A365-4A825A293F4F}" srcOrd="1" destOrd="0" presId="urn:microsoft.com/office/officeart/2005/8/layout/process4"/>
    <dgm:cxn modelId="{E8B18C1B-37B9-4313-B6DC-B82DD9CCA2F3}" type="presOf" srcId="{9ADE9E33-888D-4DD2-9DCE-502D7F522EB9}" destId="{93E0C4C9-5101-4342-86C1-19D00866586B}" srcOrd="0" destOrd="0" presId="urn:microsoft.com/office/officeart/2005/8/layout/process4"/>
    <dgm:cxn modelId="{304620C4-4640-4DD6-9182-383AFFA254DC}" type="presOf" srcId="{EEF02B3E-10F7-4590-A1DC-644154609769}" destId="{670AAC68-52F2-480F-89D2-9FEBB90C29F9}" srcOrd="1" destOrd="0" presId="urn:microsoft.com/office/officeart/2005/8/layout/process4"/>
    <dgm:cxn modelId="{B8895535-CE76-4BAE-A5C1-37028097E1CA}" srcId="{92EC3A2A-61AE-41F2-A558-47290E205D3E}" destId="{A06DE518-996D-4064-A847-6FE142A7B240}" srcOrd="4" destOrd="0" parTransId="{F42B8FD9-AD93-49AB-80C2-4326EE218CCA}" sibTransId="{143074B5-F746-4E8B-A4E7-771E4AB916AF}"/>
    <dgm:cxn modelId="{1859F92B-F5C9-439A-B289-1D7FEADFB916}" type="presOf" srcId="{2D5B98BB-697F-42B8-A5F9-53DECED8F579}" destId="{ECFEAC33-FA58-4ACC-A478-D66B18495C4E}" srcOrd="0" destOrd="0" presId="urn:microsoft.com/office/officeart/2005/8/layout/process4"/>
    <dgm:cxn modelId="{9E18D6BE-0E9B-4AB3-AABE-711B9910ED6A}" srcId="{92EC3A2A-61AE-41F2-A558-47290E205D3E}" destId="{EEF02B3E-10F7-4590-A1DC-644154609769}" srcOrd="3" destOrd="0" parTransId="{DD49F82D-B729-410B-9536-C799FAE792FE}" sibTransId="{45DE7CAD-E53E-4932-90BD-13748F2FCA8F}"/>
    <dgm:cxn modelId="{8E9DD94C-CE7B-4571-B0B4-CF899F5A2CE8}" srcId="{9F586A10-714C-4D84-B55C-0C893600961A}" destId="{002B863A-5461-49F6-9FF7-1F8CD47F7641}" srcOrd="1" destOrd="0" parTransId="{D3E5454A-4096-48A3-81C0-16A8C9598355}" sibTransId="{0A042B42-F906-4424-A458-FAFBBD238EBA}"/>
    <dgm:cxn modelId="{DC89E93F-4876-42FF-B163-3B89A654C37B}" type="presOf" srcId="{002B863A-5461-49F6-9FF7-1F8CD47F7641}" destId="{7A156008-8B7F-42ED-8E4F-05F14B96DC27}" srcOrd="0" destOrd="0" presId="urn:microsoft.com/office/officeart/2005/8/layout/process4"/>
    <dgm:cxn modelId="{D25C397D-6B8D-4134-AB0A-6AE9BAE3ABF6}" srcId="{F974896E-635D-44F4-82EA-4209DDDB16D2}" destId="{689181C2-C382-48C2-8A91-07BCDA952A73}" srcOrd="0" destOrd="0" parTransId="{BC7520BB-254C-4F16-B9E0-5BF43B60CCB0}" sibTransId="{5E40F138-1693-4E11-A9BB-AC11F3C82E11}"/>
    <dgm:cxn modelId="{0825DF42-B4AD-4EF6-9244-87087292F2CA}" type="presOf" srcId="{A06DE518-996D-4064-A847-6FE142A7B240}" destId="{10DFF77A-40F0-461A-B4A0-8A9E79E25055}" srcOrd="0" destOrd="0" presId="urn:microsoft.com/office/officeart/2005/8/layout/process4"/>
    <dgm:cxn modelId="{1ECBF7A5-035F-4BAB-B669-2933FE562DEF}" type="presOf" srcId="{760484A3-076A-482B-846F-5AC170C7A75F}" destId="{F7E7CB29-D7C2-464F-B326-6A34DD623658}" srcOrd="0" destOrd="0" presId="urn:microsoft.com/office/officeart/2005/8/layout/process4"/>
    <dgm:cxn modelId="{79CBF09E-35B1-41A4-AEC5-700566F55278}" type="presParOf" srcId="{F451C74E-DCC2-4C02-8A1E-469DDFA131B0}" destId="{DE18CDAE-86B0-485B-8289-DE11034D8F68}" srcOrd="0" destOrd="0" presId="urn:microsoft.com/office/officeart/2005/8/layout/process4"/>
    <dgm:cxn modelId="{6D593EFE-78BF-4144-A68C-2DAD78C0D461}" type="presParOf" srcId="{DE18CDAE-86B0-485B-8289-DE11034D8F68}" destId="{10DFF77A-40F0-461A-B4A0-8A9E79E25055}" srcOrd="0" destOrd="0" presId="urn:microsoft.com/office/officeart/2005/8/layout/process4"/>
    <dgm:cxn modelId="{8827D590-8C14-4D18-88A8-B9E7F3213D6F}" type="presParOf" srcId="{DE18CDAE-86B0-485B-8289-DE11034D8F68}" destId="{26A2757B-7BE8-40C4-9F66-153C800DC92B}" srcOrd="1" destOrd="0" presId="urn:microsoft.com/office/officeart/2005/8/layout/process4"/>
    <dgm:cxn modelId="{5AFF4C29-CDBD-4321-8DB3-028A7CB14535}" type="presParOf" srcId="{DE18CDAE-86B0-485B-8289-DE11034D8F68}" destId="{4635616B-4A39-45B5-B3A9-2B3312AF3E6E}" srcOrd="2" destOrd="0" presId="urn:microsoft.com/office/officeart/2005/8/layout/process4"/>
    <dgm:cxn modelId="{51FE54F0-0581-4FD9-A2D7-A5CA66D739D0}" type="presParOf" srcId="{4635616B-4A39-45B5-B3A9-2B3312AF3E6E}" destId="{2B566DB0-3913-446D-B9D5-3119D33D5DA2}" srcOrd="0" destOrd="0" presId="urn:microsoft.com/office/officeart/2005/8/layout/process4"/>
    <dgm:cxn modelId="{3E5F5723-8A3D-469D-8BB2-9586A9A52153}" type="presParOf" srcId="{F451C74E-DCC2-4C02-8A1E-469DDFA131B0}" destId="{EF770A73-76C0-4F29-A0CC-7940B526D999}" srcOrd="1" destOrd="0" presId="urn:microsoft.com/office/officeart/2005/8/layout/process4"/>
    <dgm:cxn modelId="{808D18A8-1E1C-4E5B-950A-320123ECEB85}" type="presParOf" srcId="{F451C74E-DCC2-4C02-8A1E-469DDFA131B0}" destId="{E1F8FDD5-3107-4F3B-800C-D90426889F4D}" srcOrd="2" destOrd="0" presId="urn:microsoft.com/office/officeart/2005/8/layout/process4"/>
    <dgm:cxn modelId="{94DB2F9B-7AC5-4893-8916-F71971032553}" type="presParOf" srcId="{E1F8FDD5-3107-4F3B-800C-D90426889F4D}" destId="{F64DBB94-B892-4348-89BA-117B9555317C}" srcOrd="0" destOrd="0" presId="urn:microsoft.com/office/officeart/2005/8/layout/process4"/>
    <dgm:cxn modelId="{64BCAE27-2682-4DB2-885C-A6C2394CFAA5}" type="presParOf" srcId="{E1F8FDD5-3107-4F3B-800C-D90426889F4D}" destId="{670AAC68-52F2-480F-89D2-9FEBB90C29F9}" srcOrd="1" destOrd="0" presId="urn:microsoft.com/office/officeart/2005/8/layout/process4"/>
    <dgm:cxn modelId="{EC354480-9138-43EB-B8D9-9AE2B7F504B2}" type="presParOf" srcId="{E1F8FDD5-3107-4F3B-800C-D90426889F4D}" destId="{EBB045CC-3BEB-494A-86E5-789EE8ACA09E}" srcOrd="2" destOrd="0" presId="urn:microsoft.com/office/officeart/2005/8/layout/process4"/>
    <dgm:cxn modelId="{AE4E4B35-A97F-4A7B-983E-74BBE2E5EF9D}" type="presParOf" srcId="{EBB045CC-3BEB-494A-86E5-789EE8ACA09E}" destId="{02646A23-CEBD-4899-A7C3-EF1E5F5FD8CE}" srcOrd="0" destOrd="0" presId="urn:microsoft.com/office/officeart/2005/8/layout/process4"/>
    <dgm:cxn modelId="{EAB426D3-93F9-4B8A-8413-F7D6941B8B6A}" type="presParOf" srcId="{EBB045CC-3BEB-494A-86E5-789EE8ACA09E}" destId="{93E0C4C9-5101-4342-86C1-19D00866586B}" srcOrd="1" destOrd="0" presId="urn:microsoft.com/office/officeart/2005/8/layout/process4"/>
    <dgm:cxn modelId="{A178C955-8389-492C-BE12-D454A5846CEB}" type="presParOf" srcId="{EBB045CC-3BEB-494A-86E5-789EE8ACA09E}" destId="{A5DEC482-3DFE-4A2C-9E60-1CA682EFB5A7}" srcOrd="2" destOrd="0" presId="urn:microsoft.com/office/officeart/2005/8/layout/process4"/>
    <dgm:cxn modelId="{588D753F-6EFA-42BA-A38C-14224B862FC3}" type="presParOf" srcId="{EBB045CC-3BEB-494A-86E5-789EE8ACA09E}" destId="{89B6619F-33C3-4907-A0FF-61BAE8328202}" srcOrd="3" destOrd="0" presId="urn:microsoft.com/office/officeart/2005/8/layout/process4"/>
    <dgm:cxn modelId="{BA1352E7-9A4C-4E3E-8384-4FE98C9B2311}" type="presParOf" srcId="{F451C74E-DCC2-4C02-8A1E-469DDFA131B0}" destId="{8E1A1190-EABB-474A-836C-6E76016A74A2}" srcOrd="3" destOrd="0" presId="urn:microsoft.com/office/officeart/2005/8/layout/process4"/>
    <dgm:cxn modelId="{11D7B701-E101-489B-8D28-B90AFC120705}" type="presParOf" srcId="{F451C74E-DCC2-4C02-8A1E-469DDFA131B0}" destId="{2985D4AE-BDDC-4D17-B9F0-6DA05F1BAB22}" srcOrd="4" destOrd="0" presId="urn:microsoft.com/office/officeart/2005/8/layout/process4"/>
    <dgm:cxn modelId="{DF7CE152-E1BE-4CAC-B3D0-41D641D89156}" type="presParOf" srcId="{2985D4AE-BDDC-4D17-B9F0-6DA05F1BAB22}" destId="{290F83B4-4867-45DC-8D80-A71B7C91FBD8}" srcOrd="0" destOrd="0" presId="urn:microsoft.com/office/officeart/2005/8/layout/process4"/>
    <dgm:cxn modelId="{71AA5EA6-667B-470A-86B2-70BE3C9133D6}" type="presParOf" srcId="{2985D4AE-BDDC-4D17-B9F0-6DA05F1BAB22}" destId="{3AA71CDB-19A6-41B8-83D8-C682A932ABBA}" srcOrd="1" destOrd="0" presId="urn:microsoft.com/office/officeart/2005/8/layout/process4"/>
    <dgm:cxn modelId="{8DFEBCEB-8923-4219-A3DF-057D4253350F}" type="presParOf" srcId="{2985D4AE-BDDC-4D17-B9F0-6DA05F1BAB22}" destId="{00046DFF-B60E-4419-9B7F-AFF92C0455FC}" srcOrd="2" destOrd="0" presId="urn:microsoft.com/office/officeart/2005/8/layout/process4"/>
    <dgm:cxn modelId="{A8ED8201-1526-464C-B391-A899EE17FF1C}" type="presParOf" srcId="{00046DFF-B60E-4419-9B7F-AFF92C0455FC}" destId="{712F605C-69F4-43FB-8571-A905DE47754E}" srcOrd="0" destOrd="0" presId="urn:microsoft.com/office/officeart/2005/8/layout/process4"/>
    <dgm:cxn modelId="{33ECBD23-8E86-444F-B9EC-F30A70F43043}" type="presParOf" srcId="{00046DFF-B60E-4419-9B7F-AFF92C0455FC}" destId="{ECFEAC33-FA58-4ACC-A478-D66B18495C4E}" srcOrd="1" destOrd="0" presId="urn:microsoft.com/office/officeart/2005/8/layout/process4"/>
    <dgm:cxn modelId="{F0B86FD0-2B08-43A1-86BF-E3309E03B273}" type="presParOf" srcId="{00046DFF-B60E-4419-9B7F-AFF92C0455FC}" destId="{77113FB4-7E70-4F0E-B7F2-4A605BA6EFAE}" srcOrd="2" destOrd="0" presId="urn:microsoft.com/office/officeart/2005/8/layout/process4"/>
    <dgm:cxn modelId="{77423A66-03CE-4415-BDE1-EB144E9353BA}" type="presParOf" srcId="{F451C74E-DCC2-4C02-8A1E-469DDFA131B0}" destId="{61933FEE-6275-4ADD-8790-F316DBB62DCD}" srcOrd="5" destOrd="0" presId="urn:microsoft.com/office/officeart/2005/8/layout/process4"/>
    <dgm:cxn modelId="{2EEDEFF7-5521-463B-AB69-5D33674C668C}" type="presParOf" srcId="{F451C74E-DCC2-4C02-8A1E-469DDFA131B0}" destId="{DE3E3D92-23D3-4101-A1C8-E5861DFB0809}" srcOrd="6" destOrd="0" presId="urn:microsoft.com/office/officeart/2005/8/layout/process4"/>
    <dgm:cxn modelId="{FFE23B40-62EB-4F61-95EE-4092F68AF88C}" type="presParOf" srcId="{DE3E3D92-23D3-4101-A1C8-E5861DFB0809}" destId="{EFC30B00-68EB-4656-92E9-C272A30BF690}" srcOrd="0" destOrd="0" presId="urn:microsoft.com/office/officeart/2005/8/layout/process4"/>
    <dgm:cxn modelId="{137499F3-92D1-44CD-9860-36F21FFBAD94}" type="presParOf" srcId="{DE3E3D92-23D3-4101-A1C8-E5861DFB0809}" destId="{A8B2385A-5BAE-4FD4-A365-4A825A293F4F}" srcOrd="1" destOrd="0" presId="urn:microsoft.com/office/officeart/2005/8/layout/process4"/>
    <dgm:cxn modelId="{71525CA3-0385-41C8-9166-2C2A7981898A}" type="presParOf" srcId="{DE3E3D92-23D3-4101-A1C8-E5861DFB0809}" destId="{02D17207-68F6-454E-822A-701BF0D32E15}" srcOrd="2" destOrd="0" presId="urn:microsoft.com/office/officeart/2005/8/layout/process4"/>
    <dgm:cxn modelId="{BB6AE1B3-B3C2-4514-A463-E6ED2EB76C8F}" type="presParOf" srcId="{02D17207-68F6-454E-822A-701BF0D32E15}" destId="{322DEB41-E7EB-4813-9E9C-32E4B904BE39}" srcOrd="0" destOrd="0" presId="urn:microsoft.com/office/officeart/2005/8/layout/process4"/>
    <dgm:cxn modelId="{826FD37F-19E5-4ECE-B6F4-E18456C6435F}" type="presParOf" srcId="{02D17207-68F6-454E-822A-701BF0D32E15}" destId="{41045461-FD50-43DA-AB66-687A8529BF16}" srcOrd="1" destOrd="0" presId="urn:microsoft.com/office/officeart/2005/8/layout/process4"/>
    <dgm:cxn modelId="{E5ABB206-5F96-47FA-9E12-CE8CAC8440C8}" type="presParOf" srcId="{02D17207-68F6-454E-822A-701BF0D32E15}" destId="{FCDD72D3-0B9F-45B8-BAE2-A0FDE8D8B6BB}" srcOrd="2" destOrd="0" presId="urn:microsoft.com/office/officeart/2005/8/layout/process4"/>
    <dgm:cxn modelId="{F86F462F-ECF0-4EDE-9AAF-8D8AE03EB5D9}" type="presParOf" srcId="{F451C74E-DCC2-4C02-8A1E-469DDFA131B0}" destId="{6E8AC58B-5C34-4D26-8597-7BA09C3F05BE}" srcOrd="7" destOrd="0" presId="urn:microsoft.com/office/officeart/2005/8/layout/process4"/>
    <dgm:cxn modelId="{C9FDB58E-B4E4-421E-95F4-403E1DA7ED83}" type="presParOf" srcId="{F451C74E-DCC2-4C02-8A1E-469DDFA131B0}" destId="{595A0B33-6A54-4CE7-95D8-F207D81BD233}" srcOrd="8" destOrd="0" presId="urn:microsoft.com/office/officeart/2005/8/layout/process4"/>
    <dgm:cxn modelId="{5324C296-252D-43CF-B091-B8797EA50EFB}" type="presParOf" srcId="{595A0B33-6A54-4CE7-95D8-F207D81BD233}" destId="{AF9B553F-9E02-4A82-88E3-563E6BC2AAA0}" srcOrd="0" destOrd="0" presId="urn:microsoft.com/office/officeart/2005/8/layout/process4"/>
    <dgm:cxn modelId="{73BEB649-633E-49D3-B3C2-A9EB2A38725B}" type="presParOf" srcId="{595A0B33-6A54-4CE7-95D8-F207D81BD233}" destId="{27A96938-F0DA-430F-B368-60B2F01E6E35}" srcOrd="1" destOrd="0" presId="urn:microsoft.com/office/officeart/2005/8/layout/process4"/>
    <dgm:cxn modelId="{C524FDD6-C300-487A-A4F9-8281A5A07EC0}" type="presParOf" srcId="{595A0B33-6A54-4CE7-95D8-F207D81BD233}" destId="{C597CC37-7575-4B62-9057-7B860D855740}" srcOrd="2" destOrd="0" presId="urn:microsoft.com/office/officeart/2005/8/layout/process4"/>
    <dgm:cxn modelId="{70254BCC-BFFB-4ED8-B2FA-1F3B7D1D95F4}" type="presParOf" srcId="{C597CC37-7575-4B62-9057-7B860D855740}" destId="{B6760AE0-861D-499B-B206-89B554FA6202}" srcOrd="0" destOrd="0" presId="urn:microsoft.com/office/officeart/2005/8/layout/process4"/>
    <dgm:cxn modelId="{FD2D34FE-B0FB-4F8B-B9CA-F33E67DCDD97}" type="presParOf" srcId="{C597CC37-7575-4B62-9057-7B860D855740}" destId="{7A156008-8B7F-42ED-8E4F-05F14B96DC27}" srcOrd="1" destOrd="0" presId="urn:microsoft.com/office/officeart/2005/8/layout/process4"/>
    <dgm:cxn modelId="{1A3ED33A-9691-4D1E-B5CB-B6DA89A31238}" type="presParOf" srcId="{C597CC37-7575-4B62-9057-7B860D855740}" destId="{F7E7CB29-D7C2-464F-B326-6A34DD62365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56EDAC-CA3B-4584-B3CC-BC0A0AAA83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B6030EEC-BC7B-4AAF-9F21-E98C1C673949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1800" dirty="0" smtClean="0"/>
            <a:t>Steam pretreatment</a:t>
          </a:r>
          <a:endParaRPr lang="en-SG" sz="1800" dirty="0"/>
        </a:p>
      </dgm:t>
    </dgm:pt>
    <dgm:pt modelId="{00DD5F62-2FAB-4B2B-8960-A591AF2FB4DD}" type="parTrans" cxnId="{F3E85026-ACF1-4E0F-8890-DD73D61CC7D6}">
      <dgm:prSet/>
      <dgm:spPr/>
      <dgm:t>
        <a:bodyPr/>
        <a:lstStyle/>
        <a:p>
          <a:endParaRPr lang="en-SG"/>
        </a:p>
      </dgm:t>
    </dgm:pt>
    <dgm:pt modelId="{20D7BC65-EE1E-48A1-8122-08019C589FE1}" type="sibTrans" cxnId="{F3E85026-ACF1-4E0F-8890-DD73D61CC7D6}">
      <dgm:prSet/>
      <dgm:spPr/>
      <dgm:t>
        <a:bodyPr/>
        <a:lstStyle/>
        <a:p>
          <a:endParaRPr lang="en-SG"/>
        </a:p>
      </dgm:t>
    </dgm:pt>
    <dgm:pt modelId="{CB74998A-F085-4A7D-AEF5-0CA2E08222DE}">
      <dgm:prSet/>
      <dgm:spPr/>
      <dgm:t>
        <a:bodyPr/>
        <a:lstStyle/>
        <a:p>
          <a:r>
            <a:rPr lang="en-US" dirty="0" smtClean="0"/>
            <a:t>Feed 30g of moist biomass into autoclave</a:t>
          </a:r>
          <a:endParaRPr lang="en-SG" dirty="0" smtClean="0"/>
        </a:p>
      </dgm:t>
    </dgm:pt>
    <dgm:pt modelId="{258A6A17-B88F-4218-A3ED-B69D2CF79F64}" type="parTrans" cxnId="{DFF0A61F-0CB9-42FB-8091-AB14A6714B53}">
      <dgm:prSet/>
      <dgm:spPr/>
      <dgm:t>
        <a:bodyPr/>
        <a:lstStyle/>
        <a:p>
          <a:endParaRPr lang="en-SG"/>
        </a:p>
      </dgm:t>
    </dgm:pt>
    <dgm:pt modelId="{3AE656ED-714C-490D-84B7-0EEEFE10CD78}" type="sibTrans" cxnId="{DFF0A61F-0CB9-42FB-8091-AB14A6714B53}">
      <dgm:prSet/>
      <dgm:spPr/>
      <dgm:t>
        <a:bodyPr/>
        <a:lstStyle/>
        <a:p>
          <a:endParaRPr lang="en-SG"/>
        </a:p>
      </dgm:t>
    </dgm:pt>
    <dgm:pt modelId="{D6893B99-7D3B-4EA6-8BAE-1554B9CEDF4F}">
      <dgm:prSet/>
      <dgm:spPr/>
      <dgm:t>
        <a:bodyPr/>
        <a:lstStyle/>
        <a:p>
          <a:r>
            <a:rPr lang="en-US" dirty="0" smtClean="0"/>
            <a:t>Temperature set at 105</a:t>
          </a:r>
          <a:r>
            <a:rPr lang="en-SG" dirty="0" smtClean="0"/>
            <a:t>°C for 6mins</a:t>
          </a:r>
        </a:p>
      </dgm:t>
    </dgm:pt>
    <dgm:pt modelId="{4AD40E6E-ABA2-4E79-8889-40EAA688F228}" type="parTrans" cxnId="{BC77BED5-66EE-4783-A291-E640CAF34B78}">
      <dgm:prSet/>
      <dgm:spPr/>
      <dgm:t>
        <a:bodyPr/>
        <a:lstStyle/>
        <a:p>
          <a:endParaRPr lang="en-SG"/>
        </a:p>
      </dgm:t>
    </dgm:pt>
    <dgm:pt modelId="{5DDFD07D-5E4E-4AA5-B8CE-816375EC84A0}" type="sibTrans" cxnId="{BC77BED5-66EE-4783-A291-E640CAF34B78}">
      <dgm:prSet/>
      <dgm:spPr/>
      <dgm:t>
        <a:bodyPr/>
        <a:lstStyle/>
        <a:p>
          <a:endParaRPr lang="en-SG"/>
        </a:p>
      </dgm:t>
    </dgm:pt>
    <dgm:pt modelId="{30BA8C23-6B82-42FC-907B-72F7B550F6E7}" type="pres">
      <dgm:prSet presAssocID="{1F56EDAC-CA3B-4584-B3CC-BC0A0AAA83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E2DC1F3C-BD65-4E5F-B6E4-A7149784015E}" type="pres">
      <dgm:prSet presAssocID="{B6030EEC-BC7B-4AAF-9F21-E98C1C673949}" presName="linNode" presStyleCnt="0"/>
      <dgm:spPr/>
    </dgm:pt>
    <dgm:pt modelId="{C0A9540D-38B4-4B40-B97A-D64DFFEDF217}" type="pres">
      <dgm:prSet presAssocID="{B6030EEC-BC7B-4AAF-9F21-E98C1C67394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7D33933-057E-442D-8D89-FE50245531D2}" type="pres">
      <dgm:prSet presAssocID="{B6030EEC-BC7B-4AAF-9F21-E98C1C67394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90E5D72-5FDC-47D8-8B81-5D5D9339940F}" type="presOf" srcId="{B6030EEC-BC7B-4AAF-9F21-E98C1C673949}" destId="{C0A9540D-38B4-4B40-B97A-D64DFFEDF217}" srcOrd="0" destOrd="0" presId="urn:microsoft.com/office/officeart/2005/8/layout/vList5"/>
    <dgm:cxn modelId="{F3E85026-ACF1-4E0F-8890-DD73D61CC7D6}" srcId="{1F56EDAC-CA3B-4584-B3CC-BC0A0AAA8345}" destId="{B6030EEC-BC7B-4AAF-9F21-E98C1C673949}" srcOrd="0" destOrd="0" parTransId="{00DD5F62-2FAB-4B2B-8960-A591AF2FB4DD}" sibTransId="{20D7BC65-EE1E-48A1-8122-08019C589FE1}"/>
    <dgm:cxn modelId="{2F22D817-E624-40C9-80F4-701D676E5291}" type="presOf" srcId="{CB74998A-F085-4A7D-AEF5-0CA2E08222DE}" destId="{C7D33933-057E-442D-8D89-FE50245531D2}" srcOrd="0" destOrd="0" presId="urn:microsoft.com/office/officeart/2005/8/layout/vList5"/>
    <dgm:cxn modelId="{8F602738-3667-4EF0-A54F-8CEF52F410E4}" type="presOf" srcId="{1F56EDAC-CA3B-4584-B3CC-BC0A0AAA8345}" destId="{30BA8C23-6B82-42FC-907B-72F7B550F6E7}" srcOrd="0" destOrd="0" presId="urn:microsoft.com/office/officeart/2005/8/layout/vList5"/>
    <dgm:cxn modelId="{8DB861B1-4480-4F10-993C-8931C3D5C8FC}" type="presOf" srcId="{D6893B99-7D3B-4EA6-8BAE-1554B9CEDF4F}" destId="{C7D33933-057E-442D-8D89-FE50245531D2}" srcOrd="0" destOrd="1" presId="urn:microsoft.com/office/officeart/2005/8/layout/vList5"/>
    <dgm:cxn modelId="{DFF0A61F-0CB9-42FB-8091-AB14A6714B53}" srcId="{B6030EEC-BC7B-4AAF-9F21-E98C1C673949}" destId="{CB74998A-F085-4A7D-AEF5-0CA2E08222DE}" srcOrd="0" destOrd="0" parTransId="{258A6A17-B88F-4218-A3ED-B69D2CF79F64}" sibTransId="{3AE656ED-714C-490D-84B7-0EEEFE10CD78}"/>
    <dgm:cxn modelId="{BC77BED5-66EE-4783-A291-E640CAF34B78}" srcId="{B6030EEC-BC7B-4AAF-9F21-E98C1C673949}" destId="{D6893B99-7D3B-4EA6-8BAE-1554B9CEDF4F}" srcOrd="1" destOrd="0" parTransId="{4AD40E6E-ABA2-4E79-8889-40EAA688F228}" sibTransId="{5DDFD07D-5E4E-4AA5-B8CE-816375EC84A0}"/>
    <dgm:cxn modelId="{93382875-7402-40AF-BB3A-BDFAF222ECA8}" type="presParOf" srcId="{30BA8C23-6B82-42FC-907B-72F7B550F6E7}" destId="{E2DC1F3C-BD65-4E5F-B6E4-A7149784015E}" srcOrd="0" destOrd="0" presId="urn:microsoft.com/office/officeart/2005/8/layout/vList5"/>
    <dgm:cxn modelId="{58F6E69A-205D-4AD1-89E1-17F3C4F8E195}" type="presParOf" srcId="{E2DC1F3C-BD65-4E5F-B6E4-A7149784015E}" destId="{C0A9540D-38B4-4B40-B97A-D64DFFEDF217}" srcOrd="0" destOrd="0" presId="urn:microsoft.com/office/officeart/2005/8/layout/vList5"/>
    <dgm:cxn modelId="{79240B75-CB1A-436D-9423-8BA621948692}" type="presParOf" srcId="{E2DC1F3C-BD65-4E5F-B6E4-A7149784015E}" destId="{C7D33933-057E-442D-8D89-FE50245531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6EDAC-CA3B-4584-B3CC-BC0A0AAA83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B6030EEC-BC7B-4AAF-9F21-E98C1C673949}">
      <dgm:prSet phldrT="[Text]" custT="1"/>
      <dgm:spPr>
        <a:solidFill>
          <a:srgbClr val="FF5050"/>
        </a:solidFill>
      </dgm:spPr>
      <dgm:t>
        <a:bodyPr/>
        <a:lstStyle/>
        <a:p>
          <a:r>
            <a:rPr lang="en-SG" sz="1800" dirty="0" smtClean="0"/>
            <a:t>Acid </a:t>
          </a:r>
          <a:r>
            <a:rPr lang="en-SG" sz="1800" dirty="0" err="1" smtClean="0"/>
            <a:t>pretreatment</a:t>
          </a:r>
          <a:endParaRPr lang="en-SG" sz="1800" dirty="0"/>
        </a:p>
      </dgm:t>
    </dgm:pt>
    <dgm:pt modelId="{00DD5F62-2FAB-4B2B-8960-A591AF2FB4DD}" type="parTrans" cxnId="{F3E85026-ACF1-4E0F-8890-DD73D61CC7D6}">
      <dgm:prSet/>
      <dgm:spPr/>
      <dgm:t>
        <a:bodyPr/>
        <a:lstStyle/>
        <a:p>
          <a:endParaRPr lang="en-SG"/>
        </a:p>
      </dgm:t>
    </dgm:pt>
    <dgm:pt modelId="{20D7BC65-EE1E-48A1-8122-08019C589FE1}" type="sibTrans" cxnId="{F3E85026-ACF1-4E0F-8890-DD73D61CC7D6}">
      <dgm:prSet/>
      <dgm:spPr/>
      <dgm:t>
        <a:bodyPr/>
        <a:lstStyle/>
        <a:p>
          <a:endParaRPr lang="en-SG"/>
        </a:p>
      </dgm:t>
    </dgm:pt>
    <dgm:pt modelId="{C1CC3F4A-F608-4701-9F03-1838A5F70664}">
      <dgm:prSet custT="1"/>
      <dgm:spPr/>
      <dgm:t>
        <a:bodyPr/>
        <a:lstStyle/>
        <a:p>
          <a:r>
            <a:rPr lang="en-SG" sz="1800" dirty="0" smtClean="0"/>
            <a:t>Add concentration 5% H</a:t>
          </a:r>
          <a:r>
            <a:rPr lang="en-SG" sz="1800" baseline="-25000" dirty="0" smtClean="0"/>
            <a:t>2</a:t>
          </a:r>
          <a:r>
            <a:rPr lang="en-SG" sz="1800" dirty="0" smtClean="0"/>
            <a:t>SO</a:t>
          </a:r>
          <a:r>
            <a:rPr lang="en-SG" sz="1800" baseline="-25000" dirty="0" smtClean="0"/>
            <a:t>4</a:t>
          </a:r>
          <a:r>
            <a:rPr lang="en-SG" sz="1800" dirty="0" smtClean="0"/>
            <a:t> (60g) to 30g biomass at 2:1 ratio</a:t>
          </a:r>
        </a:p>
      </dgm:t>
    </dgm:pt>
    <dgm:pt modelId="{C4D19C40-7EA4-419D-B099-9FE70965F288}" type="parTrans" cxnId="{6887E682-EF65-4BB6-9B53-B8A62C138665}">
      <dgm:prSet/>
      <dgm:spPr/>
      <dgm:t>
        <a:bodyPr/>
        <a:lstStyle/>
        <a:p>
          <a:endParaRPr lang="en-SG"/>
        </a:p>
      </dgm:t>
    </dgm:pt>
    <dgm:pt modelId="{05053777-ED55-432E-A366-BA0A56BD4CCD}" type="sibTrans" cxnId="{6887E682-EF65-4BB6-9B53-B8A62C138665}">
      <dgm:prSet/>
      <dgm:spPr/>
      <dgm:t>
        <a:bodyPr/>
        <a:lstStyle/>
        <a:p>
          <a:endParaRPr lang="en-SG"/>
        </a:p>
      </dgm:t>
    </dgm:pt>
    <dgm:pt modelId="{2B9C5690-C9A3-48BF-A524-EFA2BA53C327}">
      <dgm:prSet custT="1"/>
      <dgm:spPr/>
      <dgm:t>
        <a:bodyPr/>
        <a:lstStyle/>
        <a:p>
          <a:r>
            <a:rPr lang="en-SG" sz="1800" dirty="0" smtClean="0"/>
            <a:t>Heated at 90°C for 30mins</a:t>
          </a:r>
        </a:p>
      </dgm:t>
    </dgm:pt>
    <dgm:pt modelId="{CBB8976D-75F3-42E8-83F2-8A69D065B449}" type="parTrans" cxnId="{7CE7EB6C-CA82-45C0-B3B9-CBA1732715E4}">
      <dgm:prSet/>
      <dgm:spPr/>
      <dgm:t>
        <a:bodyPr/>
        <a:lstStyle/>
        <a:p>
          <a:endParaRPr lang="en-SG"/>
        </a:p>
      </dgm:t>
    </dgm:pt>
    <dgm:pt modelId="{A1222FEC-4727-43A0-998E-E19E9670B81A}" type="sibTrans" cxnId="{7CE7EB6C-CA82-45C0-B3B9-CBA1732715E4}">
      <dgm:prSet/>
      <dgm:spPr/>
      <dgm:t>
        <a:bodyPr/>
        <a:lstStyle/>
        <a:p>
          <a:endParaRPr lang="en-SG"/>
        </a:p>
      </dgm:t>
    </dgm:pt>
    <dgm:pt modelId="{DB30C05F-EEB1-4591-BD84-0C550CE1650B}">
      <dgm:prSet phldrT="[Text]" custT="1"/>
      <dgm:spPr/>
      <dgm:t>
        <a:bodyPr/>
        <a:lstStyle/>
        <a:p>
          <a:r>
            <a:rPr lang="en-SG" sz="1800" dirty="0" smtClean="0"/>
            <a:t>Reflux set-up</a:t>
          </a:r>
          <a:endParaRPr lang="en-SG" sz="1800" dirty="0"/>
        </a:p>
      </dgm:t>
    </dgm:pt>
    <dgm:pt modelId="{1EE0BD3B-8366-4FAE-B9D1-8ED9944940A6}" type="parTrans" cxnId="{0ACFACB7-B566-4C93-9959-44CB507431B0}">
      <dgm:prSet/>
      <dgm:spPr/>
      <dgm:t>
        <a:bodyPr/>
        <a:lstStyle/>
        <a:p>
          <a:endParaRPr lang="en-SG"/>
        </a:p>
      </dgm:t>
    </dgm:pt>
    <dgm:pt modelId="{D0C9B097-AC47-4D0B-AEA2-E153F0D68E7D}" type="sibTrans" cxnId="{0ACFACB7-B566-4C93-9959-44CB507431B0}">
      <dgm:prSet/>
      <dgm:spPr/>
      <dgm:t>
        <a:bodyPr/>
        <a:lstStyle/>
        <a:p>
          <a:endParaRPr lang="en-SG"/>
        </a:p>
      </dgm:t>
    </dgm:pt>
    <dgm:pt modelId="{30BA8C23-6B82-42FC-907B-72F7B550F6E7}" type="pres">
      <dgm:prSet presAssocID="{1F56EDAC-CA3B-4584-B3CC-BC0A0AAA83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E2DC1F3C-BD65-4E5F-B6E4-A7149784015E}" type="pres">
      <dgm:prSet presAssocID="{B6030EEC-BC7B-4AAF-9F21-E98C1C673949}" presName="linNode" presStyleCnt="0"/>
      <dgm:spPr/>
    </dgm:pt>
    <dgm:pt modelId="{C0A9540D-38B4-4B40-B97A-D64DFFEDF217}" type="pres">
      <dgm:prSet presAssocID="{B6030EEC-BC7B-4AAF-9F21-E98C1C67394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7D33933-057E-442D-8D89-FE50245531D2}" type="pres">
      <dgm:prSet presAssocID="{B6030EEC-BC7B-4AAF-9F21-E98C1C67394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ACFACB7-B566-4C93-9959-44CB507431B0}" srcId="{B6030EEC-BC7B-4AAF-9F21-E98C1C673949}" destId="{DB30C05F-EEB1-4591-BD84-0C550CE1650B}" srcOrd="0" destOrd="0" parTransId="{1EE0BD3B-8366-4FAE-B9D1-8ED9944940A6}" sibTransId="{D0C9B097-AC47-4D0B-AEA2-E153F0D68E7D}"/>
    <dgm:cxn modelId="{F3E85026-ACF1-4E0F-8890-DD73D61CC7D6}" srcId="{1F56EDAC-CA3B-4584-B3CC-BC0A0AAA8345}" destId="{B6030EEC-BC7B-4AAF-9F21-E98C1C673949}" srcOrd="0" destOrd="0" parTransId="{00DD5F62-2FAB-4B2B-8960-A591AF2FB4DD}" sibTransId="{20D7BC65-EE1E-48A1-8122-08019C589FE1}"/>
    <dgm:cxn modelId="{58287839-DAF9-4101-8156-30AD9F52B4A9}" type="presOf" srcId="{DB30C05F-EEB1-4591-BD84-0C550CE1650B}" destId="{C7D33933-057E-442D-8D89-FE50245531D2}" srcOrd="0" destOrd="0" presId="urn:microsoft.com/office/officeart/2005/8/layout/vList5"/>
    <dgm:cxn modelId="{6BC4D7E4-17B9-4436-9727-E289CA26BD9D}" type="presOf" srcId="{2B9C5690-C9A3-48BF-A524-EFA2BA53C327}" destId="{C7D33933-057E-442D-8D89-FE50245531D2}" srcOrd="0" destOrd="2" presId="urn:microsoft.com/office/officeart/2005/8/layout/vList5"/>
    <dgm:cxn modelId="{A462EB49-091A-4DFD-9E9E-FD4BF03D342E}" type="presOf" srcId="{B6030EEC-BC7B-4AAF-9F21-E98C1C673949}" destId="{C0A9540D-38B4-4B40-B97A-D64DFFEDF217}" srcOrd="0" destOrd="0" presId="urn:microsoft.com/office/officeart/2005/8/layout/vList5"/>
    <dgm:cxn modelId="{7BB434FA-4261-4CEB-9BED-EE446685142C}" type="presOf" srcId="{1F56EDAC-CA3B-4584-B3CC-BC0A0AAA8345}" destId="{30BA8C23-6B82-42FC-907B-72F7B550F6E7}" srcOrd="0" destOrd="0" presId="urn:microsoft.com/office/officeart/2005/8/layout/vList5"/>
    <dgm:cxn modelId="{7CE7EB6C-CA82-45C0-B3B9-CBA1732715E4}" srcId="{B6030EEC-BC7B-4AAF-9F21-E98C1C673949}" destId="{2B9C5690-C9A3-48BF-A524-EFA2BA53C327}" srcOrd="2" destOrd="0" parTransId="{CBB8976D-75F3-42E8-83F2-8A69D065B449}" sibTransId="{A1222FEC-4727-43A0-998E-E19E9670B81A}"/>
    <dgm:cxn modelId="{A6494CF8-9161-400B-B1C5-F7E7918C1962}" type="presOf" srcId="{C1CC3F4A-F608-4701-9F03-1838A5F70664}" destId="{C7D33933-057E-442D-8D89-FE50245531D2}" srcOrd="0" destOrd="1" presId="urn:microsoft.com/office/officeart/2005/8/layout/vList5"/>
    <dgm:cxn modelId="{6887E682-EF65-4BB6-9B53-B8A62C138665}" srcId="{B6030EEC-BC7B-4AAF-9F21-E98C1C673949}" destId="{C1CC3F4A-F608-4701-9F03-1838A5F70664}" srcOrd="1" destOrd="0" parTransId="{C4D19C40-7EA4-419D-B099-9FE70965F288}" sibTransId="{05053777-ED55-432E-A366-BA0A56BD4CCD}"/>
    <dgm:cxn modelId="{9A912F1A-6533-4296-BF33-113F05BF1461}" type="presParOf" srcId="{30BA8C23-6B82-42FC-907B-72F7B550F6E7}" destId="{E2DC1F3C-BD65-4E5F-B6E4-A7149784015E}" srcOrd="0" destOrd="0" presId="urn:microsoft.com/office/officeart/2005/8/layout/vList5"/>
    <dgm:cxn modelId="{44C683AA-FEE2-4E3D-A424-63E0568EE95A}" type="presParOf" srcId="{E2DC1F3C-BD65-4E5F-B6E4-A7149784015E}" destId="{C0A9540D-38B4-4B40-B97A-D64DFFEDF217}" srcOrd="0" destOrd="0" presId="urn:microsoft.com/office/officeart/2005/8/layout/vList5"/>
    <dgm:cxn modelId="{5DF5C545-F017-45CA-9FB7-20B83B909A1F}" type="presParOf" srcId="{E2DC1F3C-BD65-4E5F-B6E4-A7149784015E}" destId="{C7D33933-057E-442D-8D89-FE50245531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414F6-9E93-4763-9515-ABB1F15E429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F901FA2A-79E5-4856-A310-F88872C203DA}">
      <dgm:prSet phldrT="[Text]"/>
      <dgm:spPr>
        <a:solidFill>
          <a:srgbClr val="FF5050"/>
        </a:solidFill>
      </dgm:spPr>
      <dgm:t>
        <a:bodyPr/>
        <a:lstStyle/>
        <a:p>
          <a:r>
            <a:rPr lang="en-US" dirty="0" smtClean="0"/>
            <a:t>Steam pretreatment at 105</a:t>
          </a:r>
          <a:r>
            <a:rPr lang="en-SG" dirty="0" smtClean="0"/>
            <a:t> °C for 6 minutes </a:t>
          </a:r>
          <a:r>
            <a:rPr lang="en-US" dirty="0" smtClean="0"/>
            <a:t>increases ethanol yield</a:t>
          </a:r>
          <a:endParaRPr lang="en-SG" dirty="0"/>
        </a:p>
      </dgm:t>
    </dgm:pt>
    <dgm:pt modelId="{35837B0B-36C2-456F-807A-95C8C7D2EA63}" type="parTrans" cxnId="{5037D699-D14A-42F3-B894-8ABEAB0C19D0}">
      <dgm:prSet/>
      <dgm:spPr/>
      <dgm:t>
        <a:bodyPr/>
        <a:lstStyle/>
        <a:p>
          <a:endParaRPr lang="en-SG"/>
        </a:p>
      </dgm:t>
    </dgm:pt>
    <dgm:pt modelId="{01C23EC0-DE2C-425F-9D37-5E3759822FC4}" type="sibTrans" cxnId="{5037D699-D14A-42F3-B894-8ABEAB0C19D0}">
      <dgm:prSet/>
      <dgm:spPr/>
      <dgm:t>
        <a:bodyPr/>
        <a:lstStyle/>
        <a:p>
          <a:endParaRPr lang="en-SG"/>
        </a:p>
      </dgm:t>
    </dgm:pt>
    <dgm:pt modelId="{2C69FF3C-B045-41FA-8D59-16488E4B3B52}">
      <dgm:prSet/>
      <dgm:spPr>
        <a:solidFill>
          <a:srgbClr val="0066FF"/>
        </a:solidFill>
      </dgm:spPr>
      <dgm:t>
        <a:bodyPr/>
        <a:lstStyle/>
        <a:p>
          <a:r>
            <a:rPr lang="en-US" dirty="0" smtClean="0"/>
            <a:t>For enzymatic hydrolysis: steam pretreatment &gt; acid pretreatment &gt; no pretreatment</a:t>
          </a:r>
        </a:p>
      </dgm:t>
    </dgm:pt>
    <dgm:pt modelId="{695AE638-AE6A-48B1-84B7-04E4FE296FA7}" type="parTrans" cxnId="{E96D2A72-2933-4CE2-9BE2-B1E0939353D0}">
      <dgm:prSet/>
      <dgm:spPr/>
      <dgm:t>
        <a:bodyPr/>
        <a:lstStyle/>
        <a:p>
          <a:endParaRPr lang="en-SG"/>
        </a:p>
      </dgm:t>
    </dgm:pt>
    <dgm:pt modelId="{9B6B2BAE-E2D8-46FD-9AC7-51E972C83E11}" type="sibTrans" cxnId="{E96D2A72-2933-4CE2-9BE2-B1E0939353D0}">
      <dgm:prSet/>
      <dgm:spPr/>
      <dgm:t>
        <a:bodyPr/>
        <a:lstStyle/>
        <a:p>
          <a:endParaRPr lang="en-SG"/>
        </a:p>
      </dgm:t>
    </dgm:pt>
    <dgm:pt modelId="{78357AAA-CC91-42A0-9933-BD97E7D7019E}">
      <dgm:prSet/>
      <dgm:spPr>
        <a:solidFill>
          <a:srgbClr val="FFCC00"/>
        </a:solidFill>
      </dgm:spPr>
      <dgm:t>
        <a:bodyPr/>
        <a:lstStyle/>
        <a:p>
          <a:r>
            <a:rPr lang="en-US" dirty="0" smtClean="0"/>
            <a:t>Acid pretreatment did not significantly increase the yield compared to control set ups</a:t>
          </a:r>
        </a:p>
      </dgm:t>
    </dgm:pt>
    <dgm:pt modelId="{50EC0412-2EBB-4959-9907-751FA133EC1C}" type="parTrans" cxnId="{F4FBD95E-3C25-48CD-BE65-26848DE4F445}">
      <dgm:prSet/>
      <dgm:spPr/>
      <dgm:t>
        <a:bodyPr/>
        <a:lstStyle/>
        <a:p>
          <a:endParaRPr lang="en-SG"/>
        </a:p>
      </dgm:t>
    </dgm:pt>
    <dgm:pt modelId="{D06CE3B4-A546-41B1-BD6C-68ACE2845FA1}" type="sibTrans" cxnId="{F4FBD95E-3C25-48CD-BE65-26848DE4F445}">
      <dgm:prSet/>
      <dgm:spPr/>
      <dgm:t>
        <a:bodyPr/>
        <a:lstStyle/>
        <a:p>
          <a:endParaRPr lang="en-SG"/>
        </a:p>
      </dgm:t>
    </dgm:pt>
    <dgm:pt modelId="{E4B0244D-F4E3-4F8D-AFA6-A57CB34B8931}">
      <dgm:prSet/>
      <dgm:spPr>
        <a:solidFill>
          <a:srgbClr val="9933FF"/>
        </a:solidFill>
      </dgm:spPr>
      <dgm:t>
        <a:bodyPr/>
        <a:lstStyle/>
        <a:p>
          <a:r>
            <a:rPr lang="en-US" dirty="0" smtClean="0"/>
            <a:t>Experiments </a:t>
          </a:r>
          <a:r>
            <a:rPr lang="en-US" dirty="0" err="1" smtClean="0"/>
            <a:t>utilising</a:t>
          </a:r>
          <a:r>
            <a:rPr lang="en-US" dirty="0" smtClean="0"/>
            <a:t> sugarcane showed to have lower ethanol concentration compared to that of sawdust from enzymatic hydrolysis</a:t>
          </a:r>
          <a:endParaRPr lang="en-SG" dirty="0" smtClean="0"/>
        </a:p>
      </dgm:t>
    </dgm:pt>
    <dgm:pt modelId="{11634E20-F569-42C8-93AC-959C72CD5192}" type="parTrans" cxnId="{C7678A25-A042-4954-949F-8A03D90F9AE6}">
      <dgm:prSet/>
      <dgm:spPr/>
      <dgm:t>
        <a:bodyPr/>
        <a:lstStyle/>
        <a:p>
          <a:endParaRPr lang="en-SG"/>
        </a:p>
      </dgm:t>
    </dgm:pt>
    <dgm:pt modelId="{7F70B24E-7348-47A6-8341-7EDF6D09D32E}" type="sibTrans" cxnId="{C7678A25-A042-4954-949F-8A03D90F9AE6}">
      <dgm:prSet/>
      <dgm:spPr/>
      <dgm:t>
        <a:bodyPr/>
        <a:lstStyle/>
        <a:p>
          <a:endParaRPr lang="en-SG"/>
        </a:p>
      </dgm:t>
    </dgm:pt>
    <dgm:pt modelId="{4F4EDECE-E89F-42A8-9043-ABAD1F3C6E34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Steam pretreatment is the most effective in </a:t>
          </a:r>
          <a:r>
            <a:rPr lang="en-US" b="1" dirty="0" err="1" smtClean="0">
              <a:solidFill>
                <a:schemeClr val="tx1"/>
              </a:solidFill>
            </a:rPr>
            <a:t>maximising</a:t>
          </a:r>
          <a:r>
            <a:rPr lang="en-US" b="1" dirty="0" smtClean="0">
              <a:solidFill>
                <a:schemeClr val="tx1"/>
              </a:solidFill>
            </a:rPr>
            <a:t> bioethanol yield for </a:t>
          </a:r>
          <a:r>
            <a:rPr lang="en-US" b="1" dirty="0" smtClean="0">
              <a:solidFill>
                <a:schemeClr val="tx1"/>
              </a:solidFill>
            </a:rPr>
            <a:t>biomass. </a:t>
          </a:r>
          <a:r>
            <a:rPr lang="en-US" b="1" dirty="0" smtClean="0">
              <a:solidFill>
                <a:schemeClr val="tx1"/>
              </a:solidFill>
            </a:rPr>
            <a:t>Sugarcane has lower cellulose content compared to sawdust.</a:t>
          </a:r>
          <a:endParaRPr lang="en-SG" b="1" dirty="0">
            <a:solidFill>
              <a:schemeClr val="tx1"/>
            </a:solidFill>
          </a:endParaRPr>
        </a:p>
      </dgm:t>
    </dgm:pt>
    <dgm:pt modelId="{6561A3CB-C31E-4751-AA5F-83D3567F6CB7}" type="parTrans" cxnId="{E24B60C6-3D0C-40B6-88F5-0A3770BF7EDB}">
      <dgm:prSet/>
      <dgm:spPr/>
      <dgm:t>
        <a:bodyPr/>
        <a:lstStyle/>
        <a:p>
          <a:endParaRPr lang="en-SG"/>
        </a:p>
      </dgm:t>
    </dgm:pt>
    <dgm:pt modelId="{0D821A2C-A798-424E-BDFE-BEE2C63D56F2}" type="sibTrans" cxnId="{E24B60C6-3D0C-40B6-88F5-0A3770BF7EDB}">
      <dgm:prSet/>
      <dgm:spPr/>
      <dgm:t>
        <a:bodyPr/>
        <a:lstStyle/>
        <a:p>
          <a:endParaRPr lang="en-SG"/>
        </a:p>
      </dgm:t>
    </dgm:pt>
    <dgm:pt modelId="{E2429531-E563-4EE2-B2F3-045478753656}" type="pres">
      <dgm:prSet presAssocID="{2C6414F6-9E93-4763-9515-ABB1F15E42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06ACA52-25FF-4AAC-9A1B-1646DFF78EBD}" type="pres">
      <dgm:prSet presAssocID="{4F4EDECE-E89F-42A8-9043-ABAD1F3C6E34}" presName="centerShape" presStyleLbl="node0" presStyleIdx="0" presStyleCnt="1" custScaleX="138421" custScaleY="138421"/>
      <dgm:spPr/>
      <dgm:t>
        <a:bodyPr/>
        <a:lstStyle/>
        <a:p>
          <a:endParaRPr lang="en-SG"/>
        </a:p>
      </dgm:t>
    </dgm:pt>
    <dgm:pt modelId="{7908F638-18B8-4300-8CA5-1FE02AC97F52}" type="pres">
      <dgm:prSet presAssocID="{35837B0B-36C2-456F-807A-95C8C7D2EA63}" presName="parTrans" presStyleLbl="bgSibTrans2D1" presStyleIdx="0" presStyleCnt="4"/>
      <dgm:spPr/>
      <dgm:t>
        <a:bodyPr/>
        <a:lstStyle/>
        <a:p>
          <a:endParaRPr lang="en-SG"/>
        </a:p>
      </dgm:t>
    </dgm:pt>
    <dgm:pt modelId="{3A789F63-A07F-4DC4-8449-9E3E6CAE92F9}" type="pres">
      <dgm:prSet presAssocID="{F901FA2A-79E5-4856-A310-F88872C203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0690A6E-5F9E-4F2F-A6A7-313A89CC8D55}" type="pres">
      <dgm:prSet presAssocID="{695AE638-AE6A-48B1-84B7-04E4FE296FA7}" presName="parTrans" presStyleLbl="bgSibTrans2D1" presStyleIdx="1" presStyleCnt="4"/>
      <dgm:spPr/>
      <dgm:t>
        <a:bodyPr/>
        <a:lstStyle/>
        <a:p>
          <a:endParaRPr lang="en-SG"/>
        </a:p>
      </dgm:t>
    </dgm:pt>
    <dgm:pt modelId="{DBC67080-9DEA-4B86-9DD1-176C2456E622}" type="pres">
      <dgm:prSet presAssocID="{2C69FF3C-B045-41FA-8D59-16488E4B3B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EEA5F95-CB76-44A4-907B-5808A093CB1F}" type="pres">
      <dgm:prSet presAssocID="{50EC0412-2EBB-4959-9907-751FA133EC1C}" presName="parTrans" presStyleLbl="bgSibTrans2D1" presStyleIdx="2" presStyleCnt="4"/>
      <dgm:spPr/>
      <dgm:t>
        <a:bodyPr/>
        <a:lstStyle/>
        <a:p>
          <a:endParaRPr lang="en-SG"/>
        </a:p>
      </dgm:t>
    </dgm:pt>
    <dgm:pt modelId="{89C220F6-C211-4053-B2D0-01A137F67B67}" type="pres">
      <dgm:prSet presAssocID="{78357AAA-CC91-42A0-9933-BD97E7D701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FB24720-899A-44FD-BECB-1E6003749358}" type="pres">
      <dgm:prSet presAssocID="{11634E20-F569-42C8-93AC-959C72CD5192}" presName="parTrans" presStyleLbl="bgSibTrans2D1" presStyleIdx="3" presStyleCnt="4"/>
      <dgm:spPr/>
      <dgm:t>
        <a:bodyPr/>
        <a:lstStyle/>
        <a:p>
          <a:endParaRPr lang="en-SG"/>
        </a:p>
      </dgm:t>
    </dgm:pt>
    <dgm:pt modelId="{C4578004-B120-436A-B869-BF14FF87D7EE}" type="pres">
      <dgm:prSet presAssocID="{E4B0244D-F4E3-4F8D-AFA6-A57CB34B8931}" presName="node" presStyleLbl="node1" presStyleIdx="3" presStyleCnt="4" custScaleY="12838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7678A25-A042-4954-949F-8A03D90F9AE6}" srcId="{4F4EDECE-E89F-42A8-9043-ABAD1F3C6E34}" destId="{E4B0244D-F4E3-4F8D-AFA6-A57CB34B8931}" srcOrd="3" destOrd="0" parTransId="{11634E20-F569-42C8-93AC-959C72CD5192}" sibTransId="{7F70B24E-7348-47A6-8341-7EDF6D09D32E}"/>
    <dgm:cxn modelId="{F4FBD95E-3C25-48CD-BE65-26848DE4F445}" srcId="{4F4EDECE-E89F-42A8-9043-ABAD1F3C6E34}" destId="{78357AAA-CC91-42A0-9933-BD97E7D7019E}" srcOrd="2" destOrd="0" parTransId="{50EC0412-2EBB-4959-9907-751FA133EC1C}" sibTransId="{D06CE3B4-A546-41B1-BD6C-68ACE2845FA1}"/>
    <dgm:cxn modelId="{E24B60C6-3D0C-40B6-88F5-0A3770BF7EDB}" srcId="{2C6414F6-9E93-4763-9515-ABB1F15E429F}" destId="{4F4EDECE-E89F-42A8-9043-ABAD1F3C6E34}" srcOrd="0" destOrd="0" parTransId="{6561A3CB-C31E-4751-AA5F-83D3567F6CB7}" sibTransId="{0D821A2C-A798-424E-BDFE-BEE2C63D56F2}"/>
    <dgm:cxn modelId="{6B410737-D527-4E0A-92D1-3376ADBEB4FB}" type="presOf" srcId="{11634E20-F569-42C8-93AC-959C72CD5192}" destId="{6FB24720-899A-44FD-BECB-1E6003749358}" srcOrd="0" destOrd="0" presId="urn:microsoft.com/office/officeart/2005/8/layout/radial4"/>
    <dgm:cxn modelId="{E9865B8D-8006-4977-A03B-45B39D0B44EB}" type="presOf" srcId="{2C69FF3C-B045-41FA-8D59-16488E4B3B52}" destId="{DBC67080-9DEA-4B86-9DD1-176C2456E622}" srcOrd="0" destOrd="0" presId="urn:microsoft.com/office/officeart/2005/8/layout/radial4"/>
    <dgm:cxn modelId="{7109AE70-1359-46AF-B5E5-908F1DE99845}" type="presOf" srcId="{4F4EDECE-E89F-42A8-9043-ABAD1F3C6E34}" destId="{906ACA52-25FF-4AAC-9A1B-1646DFF78EBD}" srcOrd="0" destOrd="0" presId="urn:microsoft.com/office/officeart/2005/8/layout/radial4"/>
    <dgm:cxn modelId="{A7C69EBC-E9A6-491E-A8DF-932A7ADD8239}" type="presOf" srcId="{78357AAA-CC91-42A0-9933-BD97E7D7019E}" destId="{89C220F6-C211-4053-B2D0-01A137F67B67}" srcOrd="0" destOrd="0" presId="urn:microsoft.com/office/officeart/2005/8/layout/radial4"/>
    <dgm:cxn modelId="{16DA122D-B259-4F26-B67E-41D60F5DB22B}" type="presOf" srcId="{695AE638-AE6A-48B1-84B7-04E4FE296FA7}" destId="{60690A6E-5F9E-4F2F-A6A7-313A89CC8D55}" srcOrd="0" destOrd="0" presId="urn:microsoft.com/office/officeart/2005/8/layout/radial4"/>
    <dgm:cxn modelId="{B5962A5B-3D53-48DB-94DA-F6900F487F2F}" type="presOf" srcId="{50EC0412-2EBB-4959-9907-751FA133EC1C}" destId="{9EEA5F95-CB76-44A4-907B-5808A093CB1F}" srcOrd="0" destOrd="0" presId="urn:microsoft.com/office/officeart/2005/8/layout/radial4"/>
    <dgm:cxn modelId="{E96D2A72-2933-4CE2-9BE2-B1E0939353D0}" srcId="{4F4EDECE-E89F-42A8-9043-ABAD1F3C6E34}" destId="{2C69FF3C-B045-41FA-8D59-16488E4B3B52}" srcOrd="1" destOrd="0" parTransId="{695AE638-AE6A-48B1-84B7-04E4FE296FA7}" sibTransId="{9B6B2BAE-E2D8-46FD-9AC7-51E972C83E11}"/>
    <dgm:cxn modelId="{FD203609-87A8-4895-A373-FD38063A4237}" type="presOf" srcId="{E4B0244D-F4E3-4F8D-AFA6-A57CB34B8931}" destId="{C4578004-B120-436A-B869-BF14FF87D7EE}" srcOrd="0" destOrd="0" presId="urn:microsoft.com/office/officeart/2005/8/layout/radial4"/>
    <dgm:cxn modelId="{EDC88DFC-32A6-4EDF-ABC7-C9D997DD46C5}" type="presOf" srcId="{2C6414F6-9E93-4763-9515-ABB1F15E429F}" destId="{E2429531-E563-4EE2-B2F3-045478753656}" srcOrd="0" destOrd="0" presId="urn:microsoft.com/office/officeart/2005/8/layout/radial4"/>
    <dgm:cxn modelId="{1A453A29-F5D0-4257-941E-CFE4B90B4181}" type="presOf" srcId="{35837B0B-36C2-456F-807A-95C8C7D2EA63}" destId="{7908F638-18B8-4300-8CA5-1FE02AC97F52}" srcOrd="0" destOrd="0" presId="urn:microsoft.com/office/officeart/2005/8/layout/radial4"/>
    <dgm:cxn modelId="{5037D699-D14A-42F3-B894-8ABEAB0C19D0}" srcId="{4F4EDECE-E89F-42A8-9043-ABAD1F3C6E34}" destId="{F901FA2A-79E5-4856-A310-F88872C203DA}" srcOrd="0" destOrd="0" parTransId="{35837B0B-36C2-456F-807A-95C8C7D2EA63}" sibTransId="{01C23EC0-DE2C-425F-9D37-5E3759822FC4}"/>
    <dgm:cxn modelId="{B3B2D71F-0569-44F3-8B43-3D13632F1313}" type="presOf" srcId="{F901FA2A-79E5-4856-A310-F88872C203DA}" destId="{3A789F63-A07F-4DC4-8449-9E3E6CAE92F9}" srcOrd="0" destOrd="0" presId="urn:microsoft.com/office/officeart/2005/8/layout/radial4"/>
    <dgm:cxn modelId="{A311F232-7BE6-4E5F-B3F9-6376C8BEE166}" type="presParOf" srcId="{E2429531-E563-4EE2-B2F3-045478753656}" destId="{906ACA52-25FF-4AAC-9A1B-1646DFF78EBD}" srcOrd="0" destOrd="0" presId="urn:microsoft.com/office/officeart/2005/8/layout/radial4"/>
    <dgm:cxn modelId="{DEE56B40-79FF-4A27-AE5C-CE65DEDEF232}" type="presParOf" srcId="{E2429531-E563-4EE2-B2F3-045478753656}" destId="{7908F638-18B8-4300-8CA5-1FE02AC97F52}" srcOrd="1" destOrd="0" presId="urn:microsoft.com/office/officeart/2005/8/layout/radial4"/>
    <dgm:cxn modelId="{6CB2B2D0-3D95-4BD6-AFBF-90BF0925E131}" type="presParOf" srcId="{E2429531-E563-4EE2-B2F3-045478753656}" destId="{3A789F63-A07F-4DC4-8449-9E3E6CAE92F9}" srcOrd="2" destOrd="0" presId="urn:microsoft.com/office/officeart/2005/8/layout/radial4"/>
    <dgm:cxn modelId="{5B244378-5161-4344-BDAD-A39733B8AC25}" type="presParOf" srcId="{E2429531-E563-4EE2-B2F3-045478753656}" destId="{60690A6E-5F9E-4F2F-A6A7-313A89CC8D55}" srcOrd="3" destOrd="0" presId="urn:microsoft.com/office/officeart/2005/8/layout/radial4"/>
    <dgm:cxn modelId="{2243075F-76F3-4E95-8465-B2DF5068D510}" type="presParOf" srcId="{E2429531-E563-4EE2-B2F3-045478753656}" destId="{DBC67080-9DEA-4B86-9DD1-176C2456E622}" srcOrd="4" destOrd="0" presId="urn:microsoft.com/office/officeart/2005/8/layout/radial4"/>
    <dgm:cxn modelId="{DEC3EFF9-1B9B-4F5B-B464-4D976F7C911A}" type="presParOf" srcId="{E2429531-E563-4EE2-B2F3-045478753656}" destId="{9EEA5F95-CB76-44A4-907B-5808A093CB1F}" srcOrd="5" destOrd="0" presId="urn:microsoft.com/office/officeart/2005/8/layout/radial4"/>
    <dgm:cxn modelId="{F12D9306-5A8F-447A-96D9-9C42FEDFB30D}" type="presParOf" srcId="{E2429531-E563-4EE2-B2F3-045478753656}" destId="{89C220F6-C211-4053-B2D0-01A137F67B67}" srcOrd="6" destOrd="0" presId="urn:microsoft.com/office/officeart/2005/8/layout/radial4"/>
    <dgm:cxn modelId="{BE4667DE-B6DC-4ED3-896C-9E67A4E7649B}" type="presParOf" srcId="{E2429531-E563-4EE2-B2F3-045478753656}" destId="{6FB24720-899A-44FD-BECB-1E6003749358}" srcOrd="7" destOrd="0" presId="urn:microsoft.com/office/officeart/2005/8/layout/radial4"/>
    <dgm:cxn modelId="{084EEECE-8BF4-4B38-A47E-269F43E97114}" type="presParOf" srcId="{E2429531-E563-4EE2-B2F3-045478753656}" destId="{C4578004-B120-436A-B869-BF14FF87D7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1E6D9-0A32-422A-BAD8-19F94DE1CBAF}">
      <dsp:nvSpPr>
        <dsp:cNvPr id="0" name=""/>
        <dsp:cNvSpPr/>
      </dsp:nvSpPr>
      <dsp:spPr>
        <a:xfrm>
          <a:off x="28996" y="475"/>
          <a:ext cx="4919753" cy="2951852"/>
        </a:xfrm>
        <a:prstGeom prst="rect">
          <a:avLst/>
        </a:prstGeom>
        <a:solidFill>
          <a:srgbClr val="9933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Steam pretreatment at low intensities would enhance hydrolysis rate and increase ethanol yield</a:t>
          </a:r>
          <a:endParaRPr lang="en-SG" sz="3800" kern="1200" dirty="0"/>
        </a:p>
      </dsp:txBody>
      <dsp:txXfrm>
        <a:off x="28996" y="475"/>
        <a:ext cx="4919753" cy="2951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C812F-0B47-4824-86EA-28B2B77C5151}">
      <dsp:nvSpPr>
        <dsp:cNvPr id="0" name=""/>
        <dsp:cNvSpPr/>
      </dsp:nvSpPr>
      <dsp:spPr>
        <a:xfrm>
          <a:off x="0" y="368143"/>
          <a:ext cx="4560168" cy="2736100"/>
        </a:xfrm>
        <a:prstGeom prst="rect">
          <a:avLst/>
        </a:prstGeom>
        <a:solidFill>
          <a:srgbClr val="FF7C80"/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chemeClr val="tx1"/>
              </a:solidFill>
            </a:rPr>
            <a:t>Yield of bioethanol </a:t>
          </a:r>
          <a:r>
            <a:rPr lang="en-US" sz="2600" kern="1200" dirty="0" smtClean="0">
              <a:solidFill>
                <a:schemeClr val="tx1"/>
              </a:solidFill>
            </a:rPr>
            <a:t>(in terms of concentration)</a:t>
          </a:r>
        </a:p>
      </dsp:txBody>
      <dsp:txXfrm>
        <a:off x="0" y="368143"/>
        <a:ext cx="4560168" cy="2736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757B-7BE8-40C4-9F66-153C800DC92B}">
      <dsp:nvSpPr>
        <dsp:cNvPr id="0" name=""/>
        <dsp:cNvSpPr/>
      </dsp:nvSpPr>
      <dsp:spPr>
        <a:xfrm>
          <a:off x="0" y="4144907"/>
          <a:ext cx="7020780" cy="679628"/>
        </a:xfrm>
        <a:prstGeom prst="rect">
          <a:avLst/>
        </a:prstGeom>
        <a:solidFill>
          <a:srgbClr val="9933FF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i="0" kern="1200" dirty="0" smtClean="0"/>
            <a:t>Distillation</a:t>
          </a:r>
          <a:endParaRPr lang="en-SG" sz="2000" i="0" kern="1200" dirty="0"/>
        </a:p>
      </dsp:txBody>
      <dsp:txXfrm>
        <a:off x="0" y="4144907"/>
        <a:ext cx="7020780" cy="366999"/>
      </dsp:txXfrm>
    </dsp:sp>
    <dsp:sp modelId="{2B566DB0-3913-446D-B9D5-3119D33D5DA2}">
      <dsp:nvSpPr>
        <dsp:cNvPr id="0" name=""/>
        <dsp:cNvSpPr/>
      </dsp:nvSpPr>
      <dsp:spPr>
        <a:xfrm>
          <a:off x="0" y="4496008"/>
          <a:ext cx="7020780" cy="3126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i="0" kern="1200" dirty="0" smtClean="0"/>
            <a:t>Fractionating Column</a:t>
          </a:r>
          <a:endParaRPr lang="en-SG" sz="2000" i="0" kern="1200" dirty="0"/>
        </a:p>
      </dsp:txBody>
      <dsp:txXfrm>
        <a:off x="0" y="4496008"/>
        <a:ext cx="7020780" cy="312628"/>
      </dsp:txXfrm>
    </dsp:sp>
    <dsp:sp modelId="{670AAC68-52F2-480F-89D2-9FEBB90C29F9}">
      <dsp:nvSpPr>
        <dsp:cNvPr id="0" name=""/>
        <dsp:cNvSpPr/>
      </dsp:nvSpPr>
      <dsp:spPr>
        <a:xfrm rot="10800000">
          <a:off x="0" y="3131192"/>
          <a:ext cx="7020780" cy="10452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Fermentation</a:t>
          </a:r>
          <a:endParaRPr lang="en-SG" sz="2000" kern="1200" dirty="0"/>
        </a:p>
      </dsp:txBody>
      <dsp:txXfrm rot="-10800000">
        <a:off x="0" y="3131192"/>
        <a:ext cx="7020780" cy="366889"/>
      </dsp:txXfrm>
    </dsp:sp>
    <dsp:sp modelId="{02646A23-CEBD-4899-A7C3-EF1E5F5FD8CE}">
      <dsp:nvSpPr>
        <dsp:cNvPr id="0" name=""/>
        <dsp:cNvSpPr/>
      </dsp:nvSpPr>
      <dsp:spPr>
        <a:xfrm>
          <a:off x="0" y="3474416"/>
          <a:ext cx="1755195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Aqueous ammonia</a:t>
          </a:r>
          <a:endParaRPr lang="en-SG" sz="1600" i="0" kern="1200" dirty="0"/>
        </a:p>
      </dsp:txBody>
      <dsp:txXfrm>
        <a:off x="0" y="3474416"/>
        <a:ext cx="1755195" cy="312535"/>
      </dsp:txXfrm>
    </dsp:sp>
    <dsp:sp modelId="{93E0C4C9-5101-4342-86C1-19D00866586B}">
      <dsp:nvSpPr>
        <dsp:cNvPr id="0" name=""/>
        <dsp:cNvSpPr/>
      </dsp:nvSpPr>
      <dsp:spPr>
        <a:xfrm>
          <a:off x="1755195" y="3474416"/>
          <a:ext cx="1755195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i="1" kern="1200" dirty="0" err="1" smtClean="0"/>
            <a:t>Saccharomyces</a:t>
          </a:r>
          <a:r>
            <a:rPr lang="en-SG" sz="1600" i="1" kern="1200" dirty="0" smtClean="0"/>
            <a:t> </a:t>
          </a:r>
          <a:r>
            <a:rPr lang="en-SG" sz="1600" i="1" kern="1200" dirty="0" err="1" smtClean="0"/>
            <a:t>cerevisiae</a:t>
          </a:r>
          <a:endParaRPr lang="en-SG" sz="1600" i="0" kern="1200" dirty="0"/>
        </a:p>
      </dsp:txBody>
      <dsp:txXfrm>
        <a:off x="1755195" y="3474416"/>
        <a:ext cx="1755195" cy="312535"/>
      </dsp:txXfrm>
    </dsp:sp>
    <dsp:sp modelId="{A5DEC482-3DFE-4A2C-9E60-1CA682EFB5A7}">
      <dsp:nvSpPr>
        <dsp:cNvPr id="0" name=""/>
        <dsp:cNvSpPr/>
      </dsp:nvSpPr>
      <dsp:spPr>
        <a:xfrm>
          <a:off x="3510390" y="3474416"/>
          <a:ext cx="1755195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pH paper</a:t>
          </a:r>
          <a:endParaRPr lang="en-SG" sz="1600" i="0" kern="1200" dirty="0"/>
        </a:p>
      </dsp:txBody>
      <dsp:txXfrm>
        <a:off x="3510390" y="3474416"/>
        <a:ext cx="1755195" cy="312535"/>
      </dsp:txXfrm>
    </dsp:sp>
    <dsp:sp modelId="{89B6619F-33C3-4907-A0FF-61BAE8328202}">
      <dsp:nvSpPr>
        <dsp:cNvPr id="0" name=""/>
        <dsp:cNvSpPr/>
      </dsp:nvSpPr>
      <dsp:spPr>
        <a:xfrm>
          <a:off x="5265585" y="3474416"/>
          <a:ext cx="1755195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Sodium carbonate</a:t>
          </a:r>
          <a:endParaRPr lang="en-SG" sz="1600" i="0" kern="1200" dirty="0"/>
        </a:p>
      </dsp:txBody>
      <dsp:txXfrm>
        <a:off x="5265585" y="3474416"/>
        <a:ext cx="1755195" cy="312535"/>
      </dsp:txXfrm>
    </dsp:sp>
    <dsp:sp modelId="{3AA71CDB-19A6-41B8-83D8-C682A932ABBA}">
      <dsp:nvSpPr>
        <dsp:cNvPr id="0" name=""/>
        <dsp:cNvSpPr/>
      </dsp:nvSpPr>
      <dsp:spPr>
        <a:xfrm rot="10800000">
          <a:off x="0" y="2072453"/>
          <a:ext cx="7020780" cy="1045268"/>
        </a:xfrm>
        <a:prstGeom prst="upArrowCallout">
          <a:avLst/>
        </a:prstGeom>
        <a:solidFill>
          <a:srgbClr val="FFCC0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Hydrolysis</a:t>
          </a:r>
          <a:endParaRPr lang="en-SG" sz="2000" kern="1200" dirty="0"/>
        </a:p>
      </dsp:txBody>
      <dsp:txXfrm rot="-10800000">
        <a:off x="0" y="2072453"/>
        <a:ext cx="7020780" cy="366889"/>
      </dsp:txXfrm>
    </dsp:sp>
    <dsp:sp modelId="{712F605C-69F4-43FB-8571-A905DE47754E}">
      <dsp:nvSpPr>
        <dsp:cNvPr id="0" name=""/>
        <dsp:cNvSpPr/>
      </dsp:nvSpPr>
      <dsp:spPr>
        <a:xfrm>
          <a:off x="3428" y="2439343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Incubator</a:t>
          </a:r>
          <a:endParaRPr lang="en-SG" sz="2000" kern="1200" dirty="0"/>
        </a:p>
      </dsp:txBody>
      <dsp:txXfrm>
        <a:off x="3428" y="2439343"/>
        <a:ext cx="2337974" cy="312535"/>
      </dsp:txXfrm>
    </dsp:sp>
    <dsp:sp modelId="{ECFEAC33-FA58-4ACC-A478-D66B18495C4E}">
      <dsp:nvSpPr>
        <dsp:cNvPr id="0" name=""/>
        <dsp:cNvSpPr/>
      </dsp:nvSpPr>
      <dsp:spPr>
        <a:xfrm>
          <a:off x="2341402" y="2439343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Cellulase</a:t>
          </a:r>
          <a:r>
            <a:rPr lang="en-US" sz="1400" kern="1200" dirty="0" smtClean="0"/>
            <a:t> and Beta-</a:t>
          </a:r>
          <a:r>
            <a:rPr lang="en-US" sz="1400" kern="1200" dirty="0" err="1" smtClean="0"/>
            <a:t>Glucosidase</a:t>
          </a:r>
          <a:endParaRPr lang="en-SG" sz="1400" kern="1200" dirty="0"/>
        </a:p>
      </dsp:txBody>
      <dsp:txXfrm>
        <a:off x="2341402" y="2439343"/>
        <a:ext cx="2337974" cy="312535"/>
      </dsp:txXfrm>
    </dsp:sp>
    <dsp:sp modelId="{77113FB4-7E70-4F0E-B7F2-4A605BA6EFAE}">
      <dsp:nvSpPr>
        <dsp:cNvPr id="0" name=""/>
        <dsp:cNvSpPr/>
      </dsp:nvSpPr>
      <dsp:spPr>
        <a:xfrm>
          <a:off x="4679377" y="2439343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Sodium hydroxide</a:t>
          </a:r>
          <a:endParaRPr lang="en-SG" sz="1800" kern="1200" dirty="0"/>
        </a:p>
      </dsp:txBody>
      <dsp:txXfrm>
        <a:off x="4679377" y="2439343"/>
        <a:ext cx="2337974" cy="312535"/>
      </dsp:txXfrm>
    </dsp:sp>
    <dsp:sp modelId="{A8B2385A-5BAE-4FD4-A365-4A825A293F4F}">
      <dsp:nvSpPr>
        <dsp:cNvPr id="0" name=""/>
        <dsp:cNvSpPr/>
      </dsp:nvSpPr>
      <dsp:spPr>
        <a:xfrm rot="10800000">
          <a:off x="0" y="1037380"/>
          <a:ext cx="7020780" cy="1045268"/>
        </a:xfrm>
        <a:prstGeom prst="upArrowCallout">
          <a:avLst/>
        </a:prstGeom>
        <a:solidFill>
          <a:srgbClr val="FF990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Pretreatment</a:t>
          </a:r>
          <a:endParaRPr lang="en-SG" sz="2000" kern="1200" dirty="0"/>
        </a:p>
      </dsp:txBody>
      <dsp:txXfrm rot="-10800000">
        <a:off x="0" y="1037380"/>
        <a:ext cx="7020780" cy="366889"/>
      </dsp:txXfrm>
    </dsp:sp>
    <dsp:sp modelId="{322DEB41-E7EB-4813-9E9C-32E4B904BE39}">
      <dsp:nvSpPr>
        <dsp:cNvPr id="0" name=""/>
        <dsp:cNvSpPr/>
      </dsp:nvSpPr>
      <dsp:spPr>
        <a:xfrm>
          <a:off x="3428" y="1404269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Autoclave</a:t>
          </a:r>
          <a:endParaRPr lang="en-SG" sz="2000" kern="1200" dirty="0"/>
        </a:p>
      </dsp:txBody>
      <dsp:txXfrm>
        <a:off x="3428" y="1404269"/>
        <a:ext cx="2337974" cy="312535"/>
      </dsp:txXfrm>
    </dsp:sp>
    <dsp:sp modelId="{41045461-FD50-43DA-AB66-687A8529BF16}">
      <dsp:nvSpPr>
        <dsp:cNvPr id="0" name=""/>
        <dsp:cNvSpPr/>
      </dsp:nvSpPr>
      <dsp:spPr>
        <a:xfrm>
          <a:off x="2341402" y="1404269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Sulfuric acid</a:t>
          </a:r>
          <a:endParaRPr lang="en-SG" sz="2000" kern="1200" dirty="0"/>
        </a:p>
      </dsp:txBody>
      <dsp:txXfrm>
        <a:off x="2341402" y="1404269"/>
        <a:ext cx="2337974" cy="312535"/>
      </dsp:txXfrm>
    </dsp:sp>
    <dsp:sp modelId="{FCDD72D3-0B9F-45B8-BAE2-A0FDE8D8B6BB}">
      <dsp:nvSpPr>
        <dsp:cNvPr id="0" name=""/>
        <dsp:cNvSpPr/>
      </dsp:nvSpPr>
      <dsp:spPr>
        <a:xfrm>
          <a:off x="4679377" y="1404269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Reflux set-up</a:t>
          </a:r>
          <a:endParaRPr lang="en-SG" sz="2000" kern="1200" dirty="0"/>
        </a:p>
      </dsp:txBody>
      <dsp:txXfrm>
        <a:off x="4679377" y="1404269"/>
        <a:ext cx="2337974" cy="312535"/>
      </dsp:txXfrm>
    </dsp:sp>
    <dsp:sp modelId="{27A96938-F0DA-430F-B368-60B2F01E6E35}">
      <dsp:nvSpPr>
        <dsp:cNvPr id="0" name=""/>
        <dsp:cNvSpPr/>
      </dsp:nvSpPr>
      <dsp:spPr>
        <a:xfrm rot="10800000">
          <a:off x="0" y="2306"/>
          <a:ext cx="7020780" cy="1045268"/>
        </a:xfrm>
        <a:prstGeom prst="upArrowCallout">
          <a:avLst/>
        </a:prstGeom>
        <a:solidFill>
          <a:srgbClr val="FF505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Biomass</a:t>
          </a:r>
          <a:endParaRPr lang="en-SG" sz="2000" kern="1200" dirty="0"/>
        </a:p>
      </dsp:txBody>
      <dsp:txXfrm rot="-10800000">
        <a:off x="0" y="2306"/>
        <a:ext cx="7020780" cy="366889"/>
      </dsp:txXfrm>
    </dsp:sp>
    <dsp:sp modelId="{B6760AE0-861D-499B-B206-89B554FA6202}">
      <dsp:nvSpPr>
        <dsp:cNvPr id="0" name=""/>
        <dsp:cNvSpPr/>
      </dsp:nvSpPr>
      <dsp:spPr>
        <a:xfrm>
          <a:off x="3428" y="369195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Sawdust</a:t>
          </a:r>
          <a:endParaRPr lang="en-SG" sz="2000" kern="1200" dirty="0"/>
        </a:p>
      </dsp:txBody>
      <dsp:txXfrm>
        <a:off x="3428" y="369195"/>
        <a:ext cx="2337974" cy="312535"/>
      </dsp:txXfrm>
    </dsp:sp>
    <dsp:sp modelId="{7A156008-8B7F-42ED-8E4F-05F14B96DC27}">
      <dsp:nvSpPr>
        <dsp:cNvPr id="0" name=""/>
        <dsp:cNvSpPr/>
      </dsp:nvSpPr>
      <dsp:spPr>
        <a:xfrm>
          <a:off x="2341402" y="369195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Sugarcane</a:t>
          </a:r>
          <a:endParaRPr lang="en-SG" sz="2000" kern="1200" dirty="0"/>
        </a:p>
      </dsp:txBody>
      <dsp:txXfrm>
        <a:off x="2341402" y="369195"/>
        <a:ext cx="2337974" cy="312535"/>
      </dsp:txXfrm>
    </dsp:sp>
    <dsp:sp modelId="{F7E7CB29-D7C2-464F-B326-6A34DD623658}">
      <dsp:nvSpPr>
        <dsp:cNvPr id="0" name=""/>
        <dsp:cNvSpPr/>
      </dsp:nvSpPr>
      <dsp:spPr>
        <a:xfrm>
          <a:off x="4679377" y="369195"/>
          <a:ext cx="2337974" cy="312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 water</a:t>
          </a:r>
          <a:endParaRPr lang="en-SG" sz="2000" kern="1200" dirty="0"/>
        </a:p>
      </dsp:txBody>
      <dsp:txXfrm>
        <a:off x="4679377" y="369195"/>
        <a:ext cx="2337974" cy="312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3933-057E-442D-8D89-FE50245531D2}">
      <dsp:nvSpPr>
        <dsp:cNvPr id="0" name=""/>
        <dsp:cNvSpPr/>
      </dsp:nvSpPr>
      <dsp:spPr>
        <a:xfrm rot="5400000">
          <a:off x="2713760" y="-581127"/>
          <a:ext cx="1785798" cy="3394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Feed 30g of moist biomass into autoclave</a:t>
          </a:r>
          <a:endParaRPr lang="en-SG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Temperature set at 105</a:t>
          </a:r>
          <a:r>
            <a:rPr lang="en-SG" sz="2400" kern="1200" dirty="0" smtClean="0"/>
            <a:t>°C for 6mins</a:t>
          </a:r>
        </a:p>
      </dsp:txBody>
      <dsp:txXfrm rot="-5400000">
        <a:off x="1909408" y="310400"/>
        <a:ext cx="3307328" cy="1611448"/>
      </dsp:txXfrm>
    </dsp:sp>
    <dsp:sp modelId="{C0A9540D-38B4-4B40-B97A-D64DFFEDF217}">
      <dsp:nvSpPr>
        <dsp:cNvPr id="0" name=""/>
        <dsp:cNvSpPr/>
      </dsp:nvSpPr>
      <dsp:spPr>
        <a:xfrm>
          <a:off x="0" y="0"/>
          <a:ext cx="1909408" cy="2232248"/>
        </a:xfrm>
        <a:prstGeom prst="roundRect">
          <a:avLst/>
        </a:prstGeom>
        <a:solidFill>
          <a:srgbClr val="0066FF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Steam pretreatment</a:t>
          </a:r>
          <a:endParaRPr lang="en-SG" sz="1800" kern="1200" dirty="0"/>
        </a:p>
      </dsp:txBody>
      <dsp:txXfrm>
        <a:off x="93210" y="93210"/>
        <a:ext cx="1722988" cy="2045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3933-057E-442D-8D89-FE50245531D2}">
      <dsp:nvSpPr>
        <dsp:cNvPr id="0" name=""/>
        <dsp:cNvSpPr/>
      </dsp:nvSpPr>
      <dsp:spPr>
        <a:xfrm rot="5400000">
          <a:off x="2713760" y="-581127"/>
          <a:ext cx="1785798" cy="3394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/>
            <a:t>Reflux set-up</a:t>
          </a:r>
          <a:endParaRPr lang="en-S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/>
            <a:t>Add concentration 5% H</a:t>
          </a:r>
          <a:r>
            <a:rPr lang="en-SG" sz="1800" kern="1200" baseline="-25000" dirty="0" smtClean="0"/>
            <a:t>2</a:t>
          </a:r>
          <a:r>
            <a:rPr lang="en-SG" sz="1800" kern="1200" dirty="0" smtClean="0"/>
            <a:t>SO</a:t>
          </a:r>
          <a:r>
            <a:rPr lang="en-SG" sz="1800" kern="1200" baseline="-25000" dirty="0" smtClean="0"/>
            <a:t>4</a:t>
          </a:r>
          <a:r>
            <a:rPr lang="en-SG" sz="1800" kern="1200" dirty="0" smtClean="0"/>
            <a:t> (60g) to 30g biomass at 2:1 ratio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800" kern="1200" dirty="0" smtClean="0"/>
            <a:t>Heated at 90°C for 30mins</a:t>
          </a:r>
        </a:p>
      </dsp:txBody>
      <dsp:txXfrm rot="-5400000">
        <a:off x="1909408" y="310400"/>
        <a:ext cx="3307328" cy="1611448"/>
      </dsp:txXfrm>
    </dsp:sp>
    <dsp:sp modelId="{C0A9540D-38B4-4B40-B97A-D64DFFEDF217}">
      <dsp:nvSpPr>
        <dsp:cNvPr id="0" name=""/>
        <dsp:cNvSpPr/>
      </dsp:nvSpPr>
      <dsp:spPr>
        <a:xfrm>
          <a:off x="0" y="0"/>
          <a:ext cx="1909408" cy="2232248"/>
        </a:xfrm>
        <a:prstGeom prst="roundRect">
          <a:avLst/>
        </a:prstGeom>
        <a:solidFill>
          <a:srgbClr val="FF5050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800" kern="1200" dirty="0" smtClean="0"/>
            <a:t>Acid </a:t>
          </a:r>
          <a:r>
            <a:rPr lang="en-SG" sz="1800" kern="1200" dirty="0" err="1" smtClean="0"/>
            <a:t>pretreatment</a:t>
          </a:r>
          <a:endParaRPr lang="en-SG" sz="1800" kern="1200" dirty="0"/>
        </a:p>
      </dsp:txBody>
      <dsp:txXfrm>
        <a:off x="93210" y="93210"/>
        <a:ext cx="1722988" cy="2045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CA52-25FF-4AAC-9A1B-1646DFF78EBD}">
      <dsp:nvSpPr>
        <dsp:cNvPr id="0" name=""/>
        <dsp:cNvSpPr/>
      </dsp:nvSpPr>
      <dsp:spPr>
        <a:xfrm>
          <a:off x="2232250" y="2094482"/>
          <a:ext cx="2664291" cy="2664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Steam pretreatment is the most effective in </a:t>
          </a:r>
          <a:r>
            <a:rPr lang="en-US" sz="1600" b="1" kern="1200" dirty="0" err="1" smtClean="0">
              <a:solidFill>
                <a:schemeClr val="tx1"/>
              </a:solidFill>
            </a:rPr>
            <a:t>maximising</a:t>
          </a:r>
          <a:r>
            <a:rPr lang="en-US" sz="1600" b="1" kern="1200" dirty="0" smtClean="0">
              <a:solidFill>
                <a:schemeClr val="tx1"/>
              </a:solidFill>
            </a:rPr>
            <a:t> bioethanol yield for </a:t>
          </a:r>
          <a:r>
            <a:rPr lang="en-US" sz="1600" b="1" kern="1200" dirty="0" smtClean="0">
              <a:solidFill>
                <a:schemeClr val="tx1"/>
              </a:solidFill>
            </a:rPr>
            <a:t>biomass. </a:t>
          </a:r>
          <a:r>
            <a:rPr lang="en-US" sz="1600" b="1" kern="1200" dirty="0" smtClean="0">
              <a:solidFill>
                <a:schemeClr val="tx1"/>
              </a:solidFill>
            </a:rPr>
            <a:t>Sugarcane has lower cellulose content compared to sawdust.</a:t>
          </a:r>
          <a:endParaRPr lang="en-SG" sz="1600" b="1" kern="1200" dirty="0">
            <a:solidFill>
              <a:schemeClr val="tx1"/>
            </a:solidFill>
          </a:endParaRPr>
        </a:p>
      </dsp:txBody>
      <dsp:txXfrm>
        <a:off x="2622426" y="2484658"/>
        <a:ext cx="1883939" cy="1883939"/>
      </dsp:txXfrm>
    </dsp:sp>
    <dsp:sp modelId="{7908F638-18B8-4300-8CA5-1FE02AC97F52}">
      <dsp:nvSpPr>
        <dsp:cNvPr id="0" name=""/>
        <dsp:cNvSpPr/>
      </dsp:nvSpPr>
      <dsp:spPr>
        <a:xfrm rot="11700000">
          <a:off x="892760" y="2615028"/>
          <a:ext cx="1332666" cy="54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89F63-A07F-4DC4-8449-9E3E6CAE92F9}">
      <dsp:nvSpPr>
        <dsp:cNvPr id="0" name=""/>
        <dsp:cNvSpPr/>
      </dsp:nvSpPr>
      <dsp:spPr>
        <a:xfrm>
          <a:off x="1197" y="1985435"/>
          <a:ext cx="1828535" cy="1462828"/>
        </a:xfrm>
        <a:prstGeom prst="roundRect">
          <a:avLst>
            <a:gd name="adj" fmla="val 10000"/>
          </a:avLst>
        </a:prstGeom>
        <a:solidFill>
          <a:srgbClr val="FF5050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Steam pretreatment at 105</a:t>
          </a:r>
          <a:r>
            <a:rPr lang="en-SG" sz="1500" kern="1200" dirty="0" smtClean="0"/>
            <a:t> °C for 6 minutes </a:t>
          </a:r>
          <a:r>
            <a:rPr lang="en-US" sz="1500" kern="1200" dirty="0" smtClean="0"/>
            <a:t>increases ethanol yield</a:t>
          </a:r>
          <a:endParaRPr lang="en-SG" sz="1500" kern="1200" dirty="0"/>
        </a:p>
      </dsp:txBody>
      <dsp:txXfrm>
        <a:off x="44042" y="2028280"/>
        <a:ext cx="1742845" cy="1377138"/>
      </dsp:txXfrm>
    </dsp:sp>
    <dsp:sp modelId="{60690A6E-5F9E-4F2F-A6A7-313A89CC8D55}">
      <dsp:nvSpPr>
        <dsp:cNvPr id="0" name=""/>
        <dsp:cNvSpPr/>
      </dsp:nvSpPr>
      <dsp:spPr>
        <a:xfrm rot="14700000">
          <a:off x="2020689" y="1270815"/>
          <a:ext cx="1332666" cy="54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67080-9DEA-4B86-9DD1-176C2456E622}">
      <dsp:nvSpPr>
        <dsp:cNvPr id="0" name=""/>
        <dsp:cNvSpPr/>
      </dsp:nvSpPr>
      <dsp:spPr>
        <a:xfrm>
          <a:off x="1491150" y="209778"/>
          <a:ext cx="1828535" cy="1462828"/>
        </a:xfrm>
        <a:prstGeom prst="roundRect">
          <a:avLst>
            <a:gd name="adj" fmla="val 10000"/>
          </a:avLst>
        </a:prstGeom>
        <a:solidFill>
          <a:srgbClr val="0066FF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 enzymatic hydrolysis: steam pretreatment &gt; acid pretreatment &gt; no pretreatment</a:t>
          </a:r>
        </a:p>
      </dsp:txBody>
      <dsp:txXfrm>
        <a:off x="1533995" y="252623"/>
        <a:ext cx="1742845" cy="1377138"/>
      </dsp:txXfrm>
    </dsp:sp>
    <dsp:sp modelId="{9EEA5F95-CB76-44A4-907B-5808A093CB1F}">
      <dsp:nvSpPr>
        <dsp:cNvPr id="0" name=""/>
        <dsp:cNvSpPr/>
      </dsp:nvSpPr>
      <dsp:spPr>
        <a:xfrm rot="17700000">
          <a:off x="3775435" y="1270815"/>
          <a:ext cx="1332666" cy="54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220F6-C211-4053-B2D0-01A137F67B67}">
      <dsp:nvSpPr>
        <dsp:cNvPr id="0" name=""/>
        <dsp:cNvSpPr/>
      </dsp:nvSpPr>
      <dsp:spPr>
        <a:xfrm>
          <a:off x="3809106" y="209778"/>
          <a:ext cx="1828535" cy="1462828"/>
        </a:xfrm>
        <a:prstGeom prst="roundRect">
          <a:avLst>
            <a:gd name="adj" fmla="val 10000"/>
          </a:avLst>
        </a:prstGeom>
        <a:solidFill>
          <a:srgbClr val="FFCC00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Acid pretreatment did not significantly increase the yield compared to control set ups</a:t>
          </a:r>
        </a:p>
      </dsp:txBody>
      <dsp:txXfrm>
        <a:off x="3851951" y="252623"/>
        <a:ext cx="1742845" cy="1377138"/>
      </dsp:txXfrm>
    </dsp:sp>
    <dsp:sp modelId="{6FB24720-899A-44FD-BECB-1E6003749358}">
      <dsp:nvSpPr>
        <dsp:cNvPr id="0" name=""/>
        <dsp:cNvSpPr/>
      </dsp:nvSpPr>
      <dsp:spPr>
        <a:xfrm rot="20700000">
          <a:off x="4903364" y="2615028"/>
          <a:ext cx="1332666" cy="548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78004-B120-436A-B869-BF14FF87D7EE}">
      <dsp:nvSpPr>
        <dsp:cNvPr id="0" name=""/>
        <dsp:cNvSpPr/>
      </dsp:nvSpPr>
      <dsp:spPr>
        <a:xfrm>
          <a:off x="5299059" y="1777837"/>
          <a:ext cx="1828535" cy="1878022"/>
        </a:xfrm>
        <a:prstGeom prst="roundRect">
          <a:avLst>
            <a:gd name="adj" fmla="val 10000"/>
          </a:avLst>
        </a:prstGeom>
        <a:solidFill>
          <a:srgbClr val="9933FF"/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Experiments </a:t>
          </a:r>
          <a:r>
            <a:rPr lang="en-US" sz="1500" kern="1200" dirty="0" err="1" smtClean="0"/>
            <a:t>utilising</a:t>
          </a:r>
          <a:r>
            <a:rPr lang="en-US" sz="1500" kern="1200" dirty="0" smtClean="0"/>
            <a:t> sugarcane showed to have lower ethanol concentration compared to that of sawdust from enzymatic hydrolysis</a:t>
          </a:r>
          <a:endParaRPr lang="en-SG" sz="1500" kern="1200" dirty="0" smtClean="0"/>
        </a:p>
      </dsp:txBody>
      <dsp:txXfrm>
        <a:off x="5352615" y="1831393"/>
        <a:ext cx="1721423" cy="177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A20D21-A020-4600-8110-C2A5D6266850}" type="datetimeFigureOut">
              <a:rPr lang="en-SG"/>
              <a:pPr>
                <a:defRPr/>
              </a:pPr>
              <a:t>6/7/2012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752499-B160-4605-A710-A52A0B40235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0409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178653-032C-48A7-B8E7-7E97A6701F1D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S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079F0-B1C6-416E-A3EA-F913A79FF502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S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6B397-8A23-4377-B817-E59747100FE4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S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E8552-9E8F-44F6-90AA-FDD522530AAD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S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5DEC-4E4D-4A67-A6C4-65EC02C7D3E3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S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52499-B160-4605-A710-A52A0B402359}" type="slidenum">
              <a:rPr lang="en-SG" smtClean="0"/>
              <a:pPr>
                <a:defRPr/>
              </a:pPr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6341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1C4A5-7C58-4486-AE3D-44D7EAB0E122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S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A3B78-8B47-42FF-9266-98E1807D6E4A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S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0608F-7B95-4B83-82F9-893A3E5D8608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S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8E003-1137-4671-9341-14D2DACE8B8F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S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FA580-BB0C-4E73-B963-E1032DDC7F09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S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1964F-AF51-4CD8-9AE9-E10218756121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S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D9F87-1AC2-4FE4-8B57-BB6EDABB4C69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S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33C65-0827-4B94-A2B1-E0DB53EDA1F6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S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5234C-B8E9-4B31-82BA-7C1486B495F3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S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CF39B-9197-4B21-89EC-830B33A8CA4F}" type="slidenum">
              <a:rPr lang="en-S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S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4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3E867EA2-287B-43D0-9C88-B67173430C40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6E265C32-382F-4AB1-A22A-E8BE986CA7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A82D-46F4-4FC6-93EF-B8395A4C0195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222-1FE5-4C9E-88AC-FABA8D1490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B942-4A0D-4BA0-B3E7-BF1341DBDA51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8E65A-5FAB-4F5E-A9C8-F3734BFAB8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532D-DC86-4AFC-AA47-36CC88C0FA10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9DBB-967F-4472-8F69-9AD313FBB6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7329-BA19-43B6-BF5A-181047E17B91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E786F08-6311-4776-9A5A-DF92346E360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56BB-2E54-433D-B08E-51CA87D3462B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0CE2-B901-44A4-A7FD-2FBE949DF86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94D7-7B54-4AAF-AE6F-E77D32B147CA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CF67-E46D-460D-93BA-9B48A010F3F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1824-2204-48DE-A58D-0BBB311A44E6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D133-58D4-4370-B295-03FC87DF60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2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AD9C-CA8D-4894-BE42-35B789432308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05F8-F931-4100-A8FF-FF7BA99081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FE14-32DF-4CE8-9F46-4F08E802AEC1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B0AB-3B64-4AA4-8EB0-856E185A443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63E9-B1D2-4347-B1F6-5FE61F29479C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5E27-E652-40E2-B9C9-80C7627725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C5C58D1-2740-4E37-A6AF-DD0F41AC16FD}" type="datetimeFigureOut">
              <a:rPr lang="en-US"/>
              <a:pPr>
                <a:defRPr/>
              </a:pPr>
              <a:t>7/6/2012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072B57B-07BB-4561-B542-7D5AD20986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695" r:id="rId5"/>
    <p:sldLayoutId id="2147483701" r:id="rId6"/>
    <p:sldLayoutId id="2147483702" r:id="rId7"/>
    <p:sldLayoutId id="2147483696" r:id="rId8"/>
    <p:sldLayoutId id="2147483697" r:id="rId9"/>
    <p:sldLayoutId id="2147483698" r:id="rId10"/>
    <p:sldLayoutId id="214748370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6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obuddhism.org/files/3512/8403/9398/FossilFuelsEnergy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agcenter.com/en/communications/publications/agmag/Archive/2008/Spring/Turning+sugarcane+cellulose+into+ethanol+Energy+for+the+future.htm" TargetMode="External"/><Relationship Id="rId7" Type="http://schemas.openxmlformats.org/officeDocument/2006/relationships/hyperlink" Target="http://www.che.ncsu.edu/ILEET/CHE596web_Spr2010/resources/biomass-biofuels/Pretreatment-The-Key.pdf" TargetMode="External"/><Relationship Id="rId2" Type="http://schemas.openxmlformats.org/officeDocument/2006/relationships/hyperlink" Target="http://precedings.nature.com/documents/2658/version/1/files/npre20082658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ex.k-state.edu/dspace/bitstream/2097/693/1/DeisyCorredor2008.pdf" TargetMode="External"/><Relationship Id="rId5" Type="http://schemas.openxmlformats.org/officeDocument/2006/relationships/hyperlink" Target="http://scholar.lib.vt.edu/theses/available/etd-011499-120138/unrestricted/ETD.PDF" TargetMode="External"/><Relationship Id="rId4" Type="http://schemas.openxmlformats.org/officeDocument/2006/relationships/hyperlink" Target="http://scholar.lib.vt.edu/theses/available/etd-05042009-143825/unrestricted/ZhiguangZhuMSthesis-2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central.com/generationstorage/fossilandbiomass/articles/1478/Peak-Soil-Why-Cellulosic-ethanol-and-other-Biofuels-are-Not-Sustainable-and-a-Threat-to-America-s-National-Security-Part-I/" TargetMode="External"/><Relationship Id="rId2" Type="http://schemas.openxmlformats.org/officeDocument/2006/relationships/hyperlink" Target="http://www.hort.purdue.edu/newcrop/ncnu02/v5-01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w.ttu.edu/2302_phillips/Debatearticles/Sp_2008_debates/E85con.pdf" TargetMode="External"/><Relationship Id="rId5" Type="http://schemas.openxmlformats.org/officeDocument/2006/relationships/hyperlink" Target="http://stl.bee.oregonstate.edu/courses/ethanol/restricted/MosierETAL2005.pdf" TargetMode="External"/><Relationship Id="rId4" Type="http://schemas.openxmlformats.org/officeDocument/2006/relationships/hyperlink" Target="http://www.google.com.sg/patents?hl=en&amp;lr=&amp;vid=USPAT5916780&amp;id=dwEYAAAAEBAJ&amp;oi=fnd&amp;dq=steps+to+convert+cellulose+to+bioethanol&amp;printsec=abstract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tension.purdue.edu/extmedia/ID/ID-328.pdf" TargetMode="External"/><Relationship Id="rId3" Type="http://schemas.openxmlformats.org/officeDocument/2006/relationships/hyperlink" Target="http://www.docstoc.com/docs/31441670/Process-For-The-Acid-Hydrolysis-Of-Carbohydrate-Polymers-And-The-Continuous-Fermentation-Of-The-Sugars-_obtained-Therefrom-To-Provide-Ethanol---Patent-4242455" TargetMode="External"/><Relationship Id="rId7" Type="http://schemas.openxmlformats.org/officeDocument/2006/relationships/hyperlink" Target="http://journeytoforever.org/biofuel_library/ethanol_sawdu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lsoncenter.org/news/docs/bioethanol%20from%20cellulose.pdf" TargetMode="External"/><Relationship Id="rId5" Type="http://schemas.openxmlformats.org/officeDocument/2006/relationships/hyperlink" Target="http://www.wpi.edu/Pubs/E-project/Available/E-project-043009-114037/unrestricted/MQP_Formal.pdf" TargetMode="External"/><Relationship Id="rId4" Type="http://schemas.openxmlformats.org/officeDocument/2006/relationships/hyperlink" Target="http://www.cert.ucr.edu/research/ses/wymanpublications/Study%20of%20the%20Enzymatic%20Hydrolysis%20of%20Cellulose,%20for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s-heatexchangers.com/images/applications/bioethanol/en-thermal-hydrolysis1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ecofireplace.co.uk/assets/images/bioethanolfue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iedkenco.com/catalog/images/SAWDUST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thedailygreen.com/cm/thedailygreen/images/sawdust-pile-lg.jpg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ecofireplace.co.uk/assets/images/bioethanolfuel.jpg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64162" y="4581690"/>
            <a:ext cx="6570722" cy="14401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Arial" pitchFamily="34" charset="0"/>
              </a:rPr>
              <a:t>Team members: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Arial" pitchFamily="34" charset="0"/>
              </a:rPr>
              <a:t>James </a:t>
            </a:r>
            <a:r>
              <a:rPr lang="en-US" sz="2800" dirty="0" err="1" smtClean="0">
                <a:cs typeface="Arial" pitchFamily="34" charset="0"/>
              </a:rPr>
              <a:t>Ang</a:t>
            </a:r>
            <a:endParaRPr lang="en-US" sz="2800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Arial" pitchFamily="34" charset="0"/>
              </a:rPr>
              <a:t>Andrew </a:t>
            </a:r>
            <a:r>
              <a:rPr lang="en-US" sz="2800" dirty="0" err="1" smtClean="0">
                <a:cs typeface="Arial" pitchFamily="34" charset="0"/>
              </a:rPr>
              <a:t>Loh</a:t>
            </a:r>
            <a:endParaRPr lang="en-US" sz="2800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Arial" pitchFamily="34" charset="0"/>
              </a:rPr>
              <a:t>Woo Yu </a:t>
            </a:r>
            <a:r>
              <a:rPr lang="en-US" sz="2800" dirty="0" err="1" smtClean="0">
                <a:cs typeface="Arial" pitchFamily="34" charset="0"/>
              </a:rPr>
              <a:t>Xuen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79613" y="1412875"/>
            <a:ext cx="65532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Arial" pitchFamily="34" charset="0"/>
              </a:rPr>
              <a:t>Investigating the use of steam pretreatment on cellulosic waste for </a:t>
            </a:r>
            <a:r>
              <a:rPr lang="en-US" dirty="0" err="1" smtClean="0">
                <a:latin typeface="+mn-lt"/>
                <a:cs typeface="Arial" pitchFamily="34" charset="0"/>
              </a:rPr>
              <a:t>bioethanol</a:t>
            </a:r>
            <a:r>
              <a:rPr lang="en-US" dirty="0" smtClean="0">
                <a:latin typeface="+mn-lt"/>
                <a:cs typeface="Arial" pitchFamily="34" charset="0"/>
              </a:rPr>
              <a:t> production</a:t>
            </a:r>
            <a:endParaRPr lang="en-SG" dirty="0">
              <a:latin typeface="+mn-lt"/>
              <a:cs typeface="Arial" pitchFamily="34" charset="0"/>
            </a:endParaRPr>
          </a:p>
        </p:txBody>
      </p:sp>
      <p:pic>
        <p:nvPicPr>
          <p:cNvPr id="6" name="Picture 6" descr="http://www.wiki.hci.edu.sg/space/showlogo/131811692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320470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2060575"/>
            <a:ext cx="6842125" cy="4608513"/>
          </a:xfrm>
        </p:spPr>
        <p:txBody>
          <a:bodyPr rtlCol="0">
            <a:norm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n-SG" sz="3100" dirty="0" smtClean="0"/>
              <a:t>Investigate if steam pretreatment at a low intensity can still increase yield of bioethanol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SG" sz="3100" dirty="0" smtClean="0"/>
              <a:t>Investigate the efficiency of steam </a:t>
            </a:r>
            <a:r>
              <a:rPr lang="en-SG" sz="3100" dirty="0" err="1" smtClean="0"/>
              <a:t>pretreatment</a:t>
            </a:r>
            <a:r>
              <a:rPr lang="en-SG" sz="3100" dirty="0" smtClean="0"/>
              <a:t> with different hydrolysis methods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SG" sz="3100" dirty="0" smtClean="0"/>
              <a:t>Show that cellulosic plant waste is a source of viable renewable energy</a:t>
            </a:r>
          </a:p>
          <a:p>
            <a:pPr eaLnBrk="1" hangingPunct="1">
              <a:spcAft>
                <a:spcPts val="0"/>
              </a:spcAft>
              <a:defRPr/>
            </a:pPr>
            <a:endParaRPr lang="en-SG" sz="3100" dirty="0" smtClean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Materials</a:t>
            </a:r>
            <a:endParaRPr lang="en-S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07704" y="1844824"/>
          <a:ext cx="70207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12" y="44624"/>
            <a:ext cx="6248400" cy="9681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Methodology (Brief)</a:t>
            </a:r>
            <a:endParaRPr lang="en-SG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30992" y="1988567"/>
            <a:ext cx="6842125" cy="367564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04056" y="2060848"/>
            <a:ext cx="3774910" cy="648071"/>
          </a:xfrm>
          <a:prstGeom prst="roundRect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Steam pretreatment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528392" y="980728"/>
            <a:ext cx="2393846" cy="588895"/>
          </a:xfrm>
          <a:prstGeom prst="flowChartProcess">
            <a:avLst/>
          </a:prstGeom>
          <a:solidFill>
            <a:srgbClr val="FF7C8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Biomass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621193" y="3267876"/>
            <a:ext cx="3590767" cy="665180"/>
          </a:xfrm>
          <a:prstGeom prst="roundRect">
            <a:avLst>
              <a:gd name="adj" fmla="val 47092"/>
            </a:avLst>
          </a:prstGeom>
          <a:solidFill>
            <a:srgbClr val="66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Acid hydrolysis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8" name="Flowchart: Predefined Process 17">
            <a:hlinkClick r:id="rId5" action="ppaction://hlinksldjump"/>
          </p:cNvPr>
          <p:cNvSpPr/>
          <p:nvPr/>
        </p:nvSpPr>
        <p:spPr>
          <a:xfrm>
            <a:off x="107504" y="4149080"/>
            <a:ext cx="8930887" cy="720080"/>
          </a:xfrm>
          <a:prstGeom prst="flowChartPredefinedProcess">
            <a:avLst/>
          </a:prstGeom>
          <a:solidFill>
            <a:srgbClr val="00B0F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Fermentation using yeast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0" name="Hexagon 19">
            <a:hlinkClick r:id="rId6" action="ppaction://hlinksldjump"/>
          </p:cNvPr>
          <p:cNvSpPr/>
          <p:nvPr/>
        </p:nvSpPr>
        <p:spPr>
          <a:xfrm>
            <a:off x="1887936" y="5079718"/>
            <a:ext cx="5708400" cy="653538"/>
          </a:xfrm>
          <a:prstGeom prst="hexagon">
            <a:avLst>
              <a:gd name="adj" fmla="val 96915"/>
              <a:gd name="vf" fmla="val 115470"/>
            </a:avLst>
          </a:prstGeom>
          <a:solidFill>
            <a:srgbClr val="CC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Fractional Distillation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>
          <a:xfrm>
            <a:off x="5132374" y="2060848"/>
            <a:ext cx="3544082" cy="648072"/>
          </a:xfrm>
          <a:prstGeom prst="roundRect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Acid pretreatment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12" idx="2"/>
            <a:endCxn id="9" idx="0"/>
          </p:cNvCxnSpPr>
          <p:nvPr/>
        </p:nvCxnSpPr>
        <p:spPr>
          <a:xfrm rot="5400000">
            <a:off x="3312801" y="648333"/>
            <a:ext cx="491225" cy="233380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2" idx="2"/>
            <a:endCxn id="21" idx="0"/>
          </p:cNvCxnSpPr>
          <p:nvPr/>
        </p:nvCxnSpPr>
        <p:spPr>
          <a:xfrm rot="16200000" flipH="1">
            <a:off x="5569253" y="725685"/>
            <a:ext cx="491225" cy="21791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2228397" y="4044412"/>
            <a:ext cx="367169" cy="4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hlinkClick r:id="rId8" action="ppaction://hlinksldjump"/>
          </p:cNvPr>
          <p:cNvSpPr/>
          <p:nvPr/>
        </p:nvSpPr>
        <p:spPr>
          <a:xfrm>
            <a:off x="5148064" y="3267876"/>
            <a:ext cx="3524269" cy="665180"/>
          </a:xfrm>
          <a:prstGeom prst="roundRect">
            <a:avLst>
              <a:gd name="adj" fmla="val 47092"/>
            </a:avLst>
          </a:prstGeom>
          <a:solidFill>
            <a:srgbClr val="66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Enzymatic hydrolysis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1960" y="3356992"/>
            <a:ext cx="96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OR</a:t>
            </a:r>
            <a:endParaRPr lang="en-SG" sz="24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1960" y="2132856"/>
            <a:ext cx="96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OR</a:t>
            </a:r>
            <a:endParaRPr lang="en-SG" sz="2400" b="1" dirty="0">
              <a:latin typeface="+mn-lt"/>
            </a:endParaRPr>
          </a:p>
        </p:txBody>
      </p:sp>
      <p:cxnSp>
        <p:nvCxnSpPr>
          <p:cNvPr id="79" name="Straight Arrow Connector 78"/>
          <p:cNvCxnSpPr>
            <a:stCxn id="9" idx="2"/>
            <a:endCxn id="25" idx="0"/>
          </p:cNvCxnSpPr>
          <p:nvPr/>
        </p:nvCxnSpPr>
        <p:spPr>
          <a:xfrm rot="16200000" flipH="1">
            <a:off x="3219659" y="1880771"/>
            <a:ext cx="648073" cy="23043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25" idx="0"/>
          </p:cNvCxnSpPr>
          <p:nvPr/>
        </p:nvCxnSpPr>
        <p:spPr>
          <a:xfrm rot="10800000" flipV="1">
            <a:off x="4695880" y="2708920"/>
            <a:ext cx="2300681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H="1">
            <a:off x="4532653" y="4980516"/>
            <a:ext cx="367169" cy="4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H="1">
            <a:off x="6764901" y="4044412"/>
            <a:ext cx="367169" cy="4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Manual Operation 96">
            <a:hlinkClick r:id="rId9" action="ppaction://hlinksldjump"/>
          </p:cNvPr>
          <p:cNvSpPr/>
          <p:nvPr/>
        </p:nvSpPr>
        <p:spPr>
          <a:xfrm>
            <a:off x="1173110" y="5992260"/>
            <a:ext cx="7128792" cy="677100"/>
          </a:xfrm>
          <a:prstGeom prst="flowChartManualOperation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Test for ethanol concentration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16200000" flipH="1">
            <a:off x="4532653" y="5888154"/>
            <a:ext cx="367169" cy="4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preparation of biomass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1916832"/>
            <a:ext cx="6842125" cy="4608513"/>
          </a:xfrm>
        </p:spPr>
        <p:txBody>
          <a:bodyPr/>
          <a:lstStyle/>
          <a:p>
            <a:pPr eaLnBrk="1" hangingPunct="1"/>
            <a:r>
              <a:rPr lang="en-US" dirty="0" smtClean="0"/>
              <a:t>Sawdust</a:t>
            </a:r>
          </a:p>
          <a:p>
            <a:pPr lvl="1" eaLnBrk="1" hangingPunct="1"/>
            <a:r>
              <a:rPr lang="en-US" dirty="0" smtClean="0"/>
              <a:t>Sawdust </a:t>
            </a:r>
            <a:r>
              <a:rPr lang="en-US" dirty="0" smtClean="0"/>
              <a:t>was moistened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Sugarcane</a:t>
            </a:r>
          </a:p>
          <a:p>
            <a:pPr lvl="1" eaLnBrk="1" hangingPunct="1"/>
            <a:r>
              <a:rPr lang="en-US" dirty="0" smtClean="0"/>
              <a:t>Sugarcane was </a:t>
            </a:r>
          </a:p>
          <a:p>
            <a:pPr lvl="1" eaLnBrk="1" hangingPunct="1">
              <a:buNone/>
            </a:pPr>
            <a:r>
              <a:rPr lang="en-US" dirty="0" smtClean="0"/>
              <a:t>moistened then blended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7055" r="4464" b="18279"/>
          <a:stretch/>
        </p:blipFill>
        <p:spPr>
          <a:xfrm>
            <a:off x="5868144" y="4509120"/>
            <a:ext cx="2930447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5796136" y="2204864"/>
            <a:ext cx="2952328" cy="208300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Steam pretreatment</a:t>
            </a:r>
            <a:endParaRPr lang="en-SG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004392" y="1916832"/>
          <a:ext cx="530391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3429000"/>
            <a:ext cx="23669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53288" y="6567488"/>
            <a:ext cx="703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Autoclave</a:t>
            </a:r>
            <a:endParaRPr lang="en-SG" sz="1000"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Acid pretreatment</a:t>
            </a:r>
            <a:endParaRPr lang="en-SG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004392" y="1916832"/>
          <a:ext cx="530391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:\Users\Yu Xuen\Desktop\asdf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4365625"/>
            <a:ext cx="30241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0488" y="6597650"/>
            <a:ext cx="868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Reflux set-up</a:t>
            </a:r>
            <a:endParaRPr lang="en-SG" sz="1000"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</a:t>
            </a:r>
            <a:r>
              <a:rPr lang="en-US" dirty="0" smtClean="0"/>
              <a:t>acid </a:t>
            </a:r>
            <a:r>
              <a:rPr lang="en-US" dirty="0" smtClean="0"/>
              <a:t>hydrolysis</a:t>
            </a:r>
            <a:endParaRPr lang="en-S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 10% sulfuric acid (60g) to the pretreated </a:t>
            </a:r>
            <a:r>
              <a:rPr lang="en-US" dirty="0" smtClean="0"/>
              <a:t>biomass </a:t>
            </a:r>
            <a:r>
              <a:rPr lang="en-US" dirty="0" smtClean="0"/>
              <a:t>in the ratio 2:1</a:t>
            </a:r>
            <a:endParaRPr lang="en-SG" dirty="0" smtClean="0"/>
          </a:p>
          <a:p>
            <a:pPr eaLnBrk="1" hangingPunct="1"/>
            <a:r>
              <a:rPr lang="en-US" dirty="0" smtClean="0"/>
              <a:t>Put sample through reflux set-up for 2 hours at 120</a:t>
            </a:r>
            <a:r>
              <a:rPr lang="en-SG" sz="2400" dirty="0" smtClean="0"/>
              <a:t>°C</a:t>
            </a:r>
            <a:endParaRPr lang="en-SG" dirty="0" smtClean="0"/>
          </a:p>
          <a:p>
            <a:pPr eaLnBrk="1" hangingPunct="1"/>
            <a:r>
              <a:rPr lang="en-US" dirty="0" err="1" smtClean="0"/>
              <a:t>Hydrolysed</a:t>
            </a:r>
            <a:r>
              <a:rPr lang="en-US" dirty="0" smtClean="0"/>
              <a:t> </a:t>
            </a:r>
            <a:r>
              <a:rPr lang="en-US" dirty="0" smtClean="0"/>
              <a:t>biomass was </a:t>
            </a:r>
            <a:r>
              <a:rPr lang="en-US" dirty="0" smtClean="0"/>
              <a:t>filtered</a:t>
            </a:r>
          </a:p>
          <a:p>
            <a:pPr lvl="1" eaLnBrk="1" hangingPunct="1"/>
            <a:r>
              <a:rPr lang="en-US" dirty="0" smtClean="0"/>
              <a:t>Filtrate was </a:t>
            </a:r>
            <a:r>
              <a:rPr lang="en-US" dirty="0" err="1" smtClean="0"/>
              <a:t>neutralised</a:t>
            </a:r>
            <a:endParaRPr lang="en-US" dirty="0" smtClean="0"/>
          </a:p>
        </p:txBody>
      </p:sp>
      <p:sp>
        <p:nvSpPr>
          <p:cNvPr id="22532" name="AutoShape 2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3" name="AutoShape 4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4" name="AutoShape 6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5" name="AutoShape 8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6" name="AutoShape 10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7" name="AutoShape 12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8" name="AutoShape 2" descr="https://mail.google.com/mail/?ui=2&amp;ik=9b96979f09&amp;view=att&amp;th=130fe4549b43d675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39" name="AutoShape 4" descr="https://mail.google.com/mail/?ui=2&amp;ik=9b96979f09&amp;view=att&amp;th=130fe4549b43d675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40" name="AutoShape 6" descr="https://mail.google.com/mail/?ui=2&amp;ik=9b96979f09&amp;view=att&amp;th=130fe4549b43d675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41" name="AutoShape 8" descr="https://mail.google.com/mail/?ui=2&amp;ik=9b96979f09&amp;view=att&amp;th=130fe4549b43d675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2542" name="AutoShape 10" descr="https://mail.google.com/mail/?ui=2&amp;ik=9b96979f09&amp;view=att&amp;th=130fe4549b43d675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pic>
        <p:nvPicPr>
          <p:cNvPr id="3" name="Picture 2" descr="C:\Users\ANGHUA~1\AppData\Local\Temp\Rar$DI15.032\IMG_00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219700"/>
            <a:ext cx="193992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ANGHUA~1\AppData\Local\Temp\Rar$DI02.999\IMG_0058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276850"/>
            <a:ext cx="1912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32038" y="6581775"/>
            <a:ext cx="3103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Steam pretreated sawdust after acid hydrolysis</a:t>
            </a:r>
            <a:endParaRPr lang="en-SG" sz="120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88025" y="6583363"/>
            <a:ext cx="298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Acid</a:t>
            </a:r>
            <a:r>
              <a:rPr lang="en-US" sz="1200">
                <a:latin typeface="Calibri" pitchFamily="34" charset="0"/>
              </a:rPr>
              <a:t> pretreated sawdust after acid hydrolysis</a:t>
            </a:r>
            <a:endParaRPr lang="en-SG" sz="1200">
              <a:latin typeface="Calibri" pitchFamily="34" charset="0"/>
            </a:endParaRPr>
          </a:p>
        </p:txBody>
      </p:sp>
      <p:pic>
        <p:nvPicPr>
          <p:cNvPr id="21" name="Picture 2" descr="C:\Users\ANGHUA~1\AppData\Local\Temp\Rar$DI81.205\DSC00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7338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27900" y="4960938"/>
            <a:ext cx="1303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Filtration using sieves</a:t>
            </a:r>
            <a:endParaRPr lang="en-SG" sz="1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7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enzymatic hydrolysis</a:t>
            </a:r>
            <a:endParaRPr lang="en-S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438400" y="1988840"/>
            <a:ext cx="6248400" cy="413732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Acid-pretreated </a:t>
            </a:r>
            <a:r>
              <a:rPr lang="en-US" dirty="0" smtClean="0"/>
              <a:t>biomass </a:t>
            </a:r>
            <a:r>
              <a:rPr lang="en-US" dirty="0" smtClean="0"/>
              <a:t>was </a:t>
            </a:r>
            <a:r>
              <a:rPr lang="en-US" dirty="0" err="1" smtClean="0"/>
              <a:t>neutralised</a:t>
            </a:r>
            <a:r>
              <a:rPr lang="en-US" dirty="0" smtClean="0"/>
              <a:t> with sodium carbonate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Cellulase</a:t>
            </a:r>
            <a:r>
              <a:rPr lang="en-US" dirty="0" smtClean="0"/>
              <a:t> then Beta-</a:t>
            </a:r>
            <a:r>
              <a:rPr lang="en-US" dirty="0" err="1" smtClean="0"/>
              <a:t>glucosidase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Temperature kept at constant 36</a:t>
            </a:r>
            <a:r>
              <a:rPr lang="en-SG" dirty="0" smtClean="0"/>
              <a:t>°C in an incubator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Duration of 40 hours for each</a:t>
            </a:r>
            <a:br>
              <a:rPr lang="en-US" dirty="0" smtClean="0"/>
            </a:br>
            <a:r>
              <a:rPr lang="en-US" dirty="0" smtClean="0"/>
              <a:t>enzyme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Hydrolysed</a:t>
            </a:r>
            <a:r>
              <a:rPr lang="en-US" dirty="0" smtClean="0"/>
              <a:t> </a:t>
            </a:r>
            <a:r>
              <a:rPr lang="en-US" dirty="0" smtClean="0"/>
              <a:t>biomass </a:t>
            </a:r>
            <a:r>
              <a:rPr lang="en-US" dirty="0" smtClean="0"/>
              <a:t>was filtered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and the filtrate was bottled</a:t>
            </a:r>
          </a:p>
        </p:txBody>
      </p:sp>
      <p:sp>
        <p:nvSpPr>
          <p:cNvPr id="23556" name="AutoShape 2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3557" name="AutoShape 4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3558" name="AutoShape 6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3559" name="AutoShape 8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3560" name="AutoShape 10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sp>
        <p:nvSpPr>
          <p:cNvPr id="23561" name="AutoShape 12" descr="data:image/jpg;base64,/9j/4AAQSkZJRgABAQAAAQABAAD/2wCEAAkGBhQSERUUExQWFBQWFxgWGBgYGBgYFRgYGBgVGhcWGBcXHCYfFxwjGhcXHy8gIycpLCwsFR4xNTAqNSYrLCkBCQoKDgwOGg8PGCkkHSQpLCwsKSksLCwsLCksKSwpLCkpLCwpKSkpLCwsKSwsLCwpLCwsLCksKSwsLCksLCwpKf/AABEIAOIA3wMBIgACEQEDEQH/xAAcAAABBQEBAQAAAAAAAAAAAAAEAgMFBgcAAQj/xAA/EAABAwIEAwQHBgYCAQUAAAABAgMRACEEBTFBElFhBhNxgQciMpGhwfAUI0JSsdFDYnKC4fEzgxU0c5Kiwv/EABkBAAMBAQEAAAAAAAAAAAAAAAABAgMEBf/EACMRAAICAgICAgMBAAAAAAAAAAABAhEDIRIxQVETIgQyYXH/2gAMAwEAAhEDEQA/AKUVAROkWppa+U0fj8AtRk3UTrNyTROA7A4572MM4Ra6wG06wbuETGtq4o7NWQ4Va9MlWv7VeG/RBmBT7DCZ2U7ppY8KCPjsabxPogzFKSQ2yvklL3ran86Uj471fF+hWUxZEDWfD50yVzp8DUjm/ZrF4YEv4d5pIgFRTLYtP/ImU/GogEzt8vKnQi0YTEhLQ6z+lCren6+FCLc9RIB8hXiVW3POflWXEqwwJtbypTSI00odC/dVo7E9kFY90yrhYbjvV6KMzDaOSiAZV+ERuRQk26QDvZXsa7jler92ykwt0i02lDf51xvone9jen/RHg1ABLr6FDU94FTzJStJA/tA8KsDjiGG0ssICEJASkAQABoB+s0C3iylUTN7/RrT6x0LbMp7bdl/sOJ7oKK0KQHEKPtRJBCgLSCNRsRVfLfT5V9EY7JcPjUJ+0Moc4Z4eIXExMKFxMCYOw5VEP8Aoqy9RkNrR/Q86ke7ijrVPFe0LkYa/YdKBKjGv71sub+hhtQJw76kH8ro7xO+ihwqG2vFWc9o+w+Kwcl5klA/it+u1HMqAlH9wFTxcex2ivNzzNvKlKnmfCbVwR7j8fOlpR0+dIBppShufM0palczSuE2tVj7K9hncYZH3bQPrOEGPBI/Ef0oArbZXaJJ01qQbyrEqulDp00SrcSNr2FbFlOS4PAJ9VsOORHeLAKjGkbDyij0drL+yAPr5VLaXbHTMLUl1sgKCk+Mg6Tvrzrx19fNXvrf05uw+OB1tBB2UAR8RVZ7V+ixt5JcwcJc17sn1CN4P4T42p8b2tisyAHeac4rUXmOUP4ZXA80ptWwULHqCLEeFAlJAg+6kMbLpmxrS/RjkgQ2vFEDi9hBOwMFUeNqzrB4QuOJQBqQPedfKtixSRhsO1h0fhSCrxNzSlJLYJFrybsyxhUjhSFLAguKAKzzvHqjoLVILxyRULi8yJ39xt41FYnMp3j63rV5VHSJ42WV/Nxt8aDcz/h3HhVXVjj4/P360wt+fKsX+Qy1AueH7QJXZQ1sdx/qqX2o9ETGISXcDwsO3PAZ7hc3iL90f6RHTk4zmXCbEa3t+tTOD7QQOtVDOnqQnD0Ypm2TPYVXdvoU04LgGII04kqFlDqKAQrma33OctYzbDd2o8DiboXHrIV4TcHQjQ+IFYZmOTOsYhTDiFBwKCeEAqKifZ4APbChcRt51bS7XQhhoXra/RZlym8uUpae771wuJKrcSOFCUrIOgPDInaDvVa7J+iB1ZQ7jChtuQosxxOKT+RZBCUToQOK0i22m5oGlJ4FKKI0KbRsLaEdCKpRrbE3ZA5tmiUnhb9YjVfM9OQprAYZRuZAHP6vRLpYaMo9Y8yKjMXnBVvpzrmk6dyZa/hNpzUpsL+dONZzwi0TuT+1VUYs71z2KJ0vS+ZofEumH7QIVYkg/D6/epRDwUPGs+wuNBBB12J+FSWGzZYIAPxraGf2Q4Hvab0V4XFErbH2d0mSpsDgUd+Ns2O9xwmTcms0z70Y43DSeDvmx+NmVGOrXtj+3iHWtmw2cqPtDxqQbxiTuK2+sido+fuxPZn7Y+ATDSLuGRMch1rSM0zwNANsgIQkAJ4f20q5Y3Jm1pXwgNrWLrSkBc7EmPW8+ZrJc/wruGdLbwg6pUPYcT+ZPzTqD0IJ58sZRWi4tMVis7Uo3MyKYbxqt5NQ6sXJ0tXv2g865uJpZY8NmN6nsD2hKd6oLeJM/rRjWMgSTAFzPLnNCuPQdmn4lDGPZ4HgJ2VbiSTuDtWcK9FOMViFNICe7EffqMIIImyAeJR6C0/iq79jcicWkPPApbN0NkQpQ2UsH2UxcJ1O8aG7gV3wi5K5Ixbroz3J/RAhhxDhxC1qReO7QEE9NVDnqaseJ7HIcXxLWuOSYTz1ME8tIqfKqDdxagbQfOreOHlCtlIxOYSroLeVAuvz4UO45zoVT1q8tybOiglblCl8zSDiLUMp2+tjU0ASrE71y8fEdajnXqGeetVKIrLJgM57tcgmDar32fKMQE4lxtBcbK223CBxhJCeIBW15Hv5mcb+19f3rTuxOK4stSJg8bwFon7xcHr47104LiyJ7JzH5vMhO2vgKp2Y5mVLmdak81xQbbAgh1xIKgdUI2SeRVAJHSqxcqBNhUZsjbocUGjF8/8AFNLxY/19Xod1Q050MpyBpXPssLXiJ6D96SMRG/Kgi5vcikJeGulFASiHd9KJbxJtUUnEafGn+80mjaAncPmO0mpLCYwE61VkrtaiWcQAa0jkaE4l6wmYnxFOZvlLWOYLTmhuFCONChotJ2I9xBIMgkVUGceRFzVgy3Nx79a7MeVPTMnEyPtDkTuDeLTvKULA9RxNpUnkRIlOoJGoIJjQoVufaLI28xwym1WUPWbVuhweyq2o2I3BIrBcUyttam1p4VoUULGsKSYIne+h5RSnCuuhphYcvar/ANgOxXfcOKxA+6spps/jjR1Y3TN0p3so7VSuzOSHF4lti8LJKyNmkwXI5EiEg81it3xmIS0iBAAEACwAGgHK1GOC/Zik/A5iMYlI1qKxOcTpp8ah8dm/FpYVHuZhSnn9DUCaezc87UG5nYjT43qJexPWhFO1zyystRBX3L2oVxdN4hwTrQ3HvWaQx3iFNFWt6aDn11ptTl6qgFLdoNbtereoN1ZOutaJEsUXa0z0TZmFsusAJ71lXGkkfw3io68wsL8iKy3C4V11XA0hbizolKSpXWwFh1Nr1snYzIv/AB+BBfHA86suOAXMie7aKh+VIExaSrnfogq2QxGdZGpKS4pxLl7wb36nXyqsOr/apXF50eI31seR8qreLxJJIneuOdN/U1VpbFuvcxTBXrXinevhTJc3NJIB1blrUlK6ZDpA+NI78zToQalzxpxCpPOggTzpaVGdb0UMkULOkx50S24Od6ikuaUtD9qhoZMNOzUjhcXCtYmx8KrzGIkdf2o1l/SaE2g7LtlWYhN+Vj4VSPTBkgS43i0ey6AhdvxpBKFEjcolP/WKmcuxI0JF7UrtyyXsqdCU8SmVtuAJkkAKhUAXMJKjXbjnyjRk1TAPQ7gglOIxKo1Syk/0jjXHmpA/tqWzbNOMnbl/uhezaSxljLZBSpSVOqmxlxRVBG0JKR5VGO4is8s6SihxXkcU7TasRzpjvpmm1PgVybNB9T9NF6h1vUz3hNOgBnzemlqpb2vSh1Aedaok8cNMqXfalE9KbfRziqQhvEkRry/egXVmn3lbUKr41ohF/wDRS04hGKe4fUPctJXEq4u89dIAvwhK0knqNYtcO2uNhXDyH6waqPZDH8OBZSNHHsQgj2hxw2puQN5SAAdyKlM2zAPthwEFSEgO3uAqO6XHJQMTpxJI1FPJL6uKBLdlcdeuev70HiVni+rU6qTMGh3nYVe/OudIs5blo6a/Kkhe2teFY5GkFQmqELnfflTJJnavTpNeADXamA6kzvTiVbz9c6HKhGlKbUZjlSAIF/8Ade8dISqlkbba0gHGnL70Zh3fKo1K/wBaebdP141LQydwL2lSmPxxGBxcGPUC5mw4Vp+U+6q7hMRB6QakcwJOBxHCYKmHD7oO2lgb1WN0wfQLhs0Jw7XEdUnx9o/rQvGZ3qOyfEgsNaaKAjnJ50W4+YgefOpa2CHX8RFhyoYPE0Op296cQsUVQCyuT1rwLv8A4pKzTaVCadAIdHrXpt5cWHvp/EiVHn86Gg6b3FUhDcxca0hS4FLWgnQUksTrVCAnTehHh76teQdkXsW5wtIASn23FyG0zeLXUoi/COkkAgm7YH0MsC777rl/ZRwtIjkTCl+YUmt4QbIbSKN2Qxf3TqCbtLRiEiJkaLsTrKUe+lsZshrEKS6e6CS4G13KChZUVMO2PqHi4gdAUjQARquB7DZewfUw6JIKSVFSyQdQeMmZihM29GWBxElKS0v87azrbVCpSRAiI3MRrT+F32HIzvFlCZhaDvAWkqPUAEmL61DB0qJJo3tR2Ody9SQsBTSiQh1AhKjqEqT/AA1kTaSDFibgRTT826Vi8fEq7DAZrgYM0whUWpwLt9TU0MXfem1LHOOleC/P/FeFW8UAOpVy3p1IoZIt4U6hyk0MeRS12FN616VdZpAKR1p3wpna1KbmkAYlQseZH+aks4eKMDiDH8JSRPWBaN71DokqCU0V6RMb9nwDTFu9egr6JBSpYkWP8NPmacI3IG9EH2eWFYZJGylDzG3xo5WIvFQfYzFApcaOp9ZInWNQBUi+QD51Ul9mhJ6CVqF69bVahZka16HJ+VTQwlxe9JSmvCvSnAi21IAjFtHi0oZbB5g1ccV2acOyVRoUqBkbHzF/91FP5IUe0kJI/MQPfNLa7Qyvlom1G5Nkq8S+llvVV1KiQ2ge04RvGgG5IHOCnVsJIStxANxCTJtrIH1etH7C4FDeES4P4v3nERBKD/xjw4YI/qJ1JrbFHm99EydIlcLhW8KyltsBKU6DcnUk81EySdyaj8Vm5vevM1xmt96gnn62yZK0iIoeXmxBkyafw2a8NwY0nmagnsRSWnzXL8js04l3V3WLZU04ONtwQQdR1nVJBggi4IBFYl2q7OqwOJU0qVJ9ptf52ybTH4h7Ko3E2ChWjZXmhQuxtvTXpPwf2jL+/AleHUHLaltXqujwEpX/ANddUZLJH+mbXFmS/aTqPd4U+nESPCguJOoP11pfGBv4cqzaGHFWnhXFdMpctz5VwWfdU0Me4qdZX50OmN4paFXkUDDm1jnrXRyoVLkWFOIcnyqKAf4uXSiG5Ol+vjQ7KZuakMC0Vn1YvpOg6nkB8qljJTJsvHECowkXWrYDQDxJIHn0rOu3Wf8A2vGLcT/xphpv+hE+t4qUVK8xVq7XdoUsslhknjX+I2VwbqIixVeBsL8pzzhA3vXRhjStkSZ2X49TLiHU6pVad+Y80yPOtAUtt5IcaIg34TqDaR4is8vEbTIo/J82LCpSApJ9pJJgj5HrV5IctrsUXRa1tx0rkJvRuT4pjFQEKIc17tQhQ19nZYtqL8wKJeyJxOgKhzAkDxjTSuVutM0AUpjbrTrabUWjLCNTyt8qPwGVqVokq8ATy5eI99RfodGYPYhU2JA6E8o26WplLhO6jtck+Gtc8ZUflUt2Q7MrxuIS0gwNVq/KgamDqdB513eDIkex/ZNWKcAMpbKkoKgDPrKAIHgJPSvoPFwhsJAgWAHQbVU2n2MEppCBDTZCSRqJPCVk7wTJ8PKrXmY9WnB6Yn4K7jrqmddqh3zPjUvjj0mobEK6Vy5DSIC4TTSlU46fdTJXXMyxbbtWXJ8SlxHcuQUOAtqBGqXBwkefF8aqqVXqQyLGfeJjRKgT5H9a0xS4yFJWjFnVFpakTPCooM78JKbyJ2oth8KFrdPrWnO1TQOMxJ54h89P+VdRYB2rvaTMSYRNptRAVagsJilkhPCVk6CCpW2nDc/5qVewziLOsvN6+20tII0JHEkTWbTKGYMWpAVfSnG3UahcjQwZE8j1pZcbA9uI6E/7qBniHZ8r0Zh5UdaA/wDKNDZSovoAPeb/AANNO9qnP4SUI/mjiV0jiED3UcW+kFllOFCBxLUlI5qMQKi8b2tSjiGH9ZcFPGoeqnaUI3M7q5aGq1icY45KlqUozufqBTLZJ5fXWqji8sTl6PH1laipR4lkySdT1pEe6lhR1rkK2+dbEnjjYVsa5phUmNNNNqkMBgSscR9n9aOU2NBAHKoc60OiKRhSIPnIsRyvU5g+2eNbHCHOMafeJCjFrcVlHTcnU0NwDypot6RBpXfYyYc9ImN0StDYn8LTfFrspSVHkPKkr7a5i57WLdjknhb8/u0pmowM8x40+2ilyroCGd1rYvRrgBhsvL67KfPELGe7SSEgeJk9ZFY1wws/D5VvWeJ7tjDsD8LSExfRKUjfrzvanN8Y2CVsrWbvlYUPzT5TNadhsR32FacB9ptJMGbkCRO95HlWTYp+5nSrv6NM2DjLmHUZLSuJMx/xuSRHgrjHu51n+M9tPyOYZi08/OoTFIHlVozDCAa3qt45ATRlVBEinRTChvRDiaFeMfX1FcbNBspU4tKEJKlqPCEjcn4ACJJNgAauuVdjW2LuvKUvVQTwpREaCQVcrzNttKG7L5UMMwrFuD71wQgX9RBNrHRSvaPQJG0mNx+cLJN9TP8AiupKOJJyWyNyeiB7e+i9zvi9g21OtOypSEqBWhwklRAURKFTMbGdiIF7MeiDEPmcQDhWgRY8KnVayEpBIRp7Sp19k1p/ZrHKUkDWf0qVx+MKekfGuuPFrkZu1ojcj7OYTLkFLDYCj7SyeJ1X9SzeOggXsKl28akiZqtrxHESpRsKFfzeTA0qXmoOJN5r2MwWKPE7h21K/OkcCzaLrQQojoTVK7QehdF14NwiJ+6cMpPRLkcSd7K4hfUVPs5yoaTU3lGa956p1impxnoKaPnjMsgcbWptSS24n2kLABjY2mQdiLGodxmJmxFhtX05nXZ9jHthLqbp9labOIO/CrlzBkHcVj/azsQthYbWAqRLToEJcjUKH4VDdPWQSJiZJx34GtlDbRb6mvO5vTjrJSSDIIOn+KQpNACQzAJtTmFY41BIESfhzpsJ+taksoQAonWAfr3UN0gRKQEpCU6Ch3EEXIMHQn3aVylE0kI86xRQ0tB+h+lJ7u37044I/wB14GZ/eqELaTbT66TTyZGgpruza5ophHFbnztUsZAMp+8EjcHQHfStt7QKlyRpwJAvtArEeIg28a2PMcTxoCti2nfmkUZugj2VbHPbbTScpzxeEeQ82ASmQUnRbaiONE7TAIOxSkmQKbdHqx1qPxBgG16zhropm2ZJ2jw2PRLDkLiVNKgOJ09pHKSPWEi+tDY7LDeb/rWGoxSkKSpBIUkylSSUqSeYIuP91esq9LxCQnGNF0iPvGeFKyP50KhJPVJHgK6m1NbM+iXxWGI/D8qEwuUl95tszwrVCo2QLr/+oI8SKTivSTgFCeHEyfwlpJOnPjjprtSuynbxtzHttoZUhKwtAccUAsr4eJKQ2n1UzwkXUo6RG+Cw/ZFctFk7WZgCeBJEJtA+NtKqZJUoCCZIEDU+6pjOjKp1mvMnY4ONyJUlPq8gSYn3T76ync57KWkWTD4oYdHDbj4YveOnvqJxealepqLfxKiZOu5+VDuKNVLK+l0JRCsRjjptQyHr0ypykpXe9YOVl0SAxOl4qRynGQuQbi4661AKVTjL5BBFXGdMTRb8NmZSoXv5QaPzXLW8dh1NLtN0qA9ZCx7K0zuD7wSNDVMVjjM1Z8lzAGDO0ETN+ddeLLbpmco+TE+0+VqQpfGAl1pXA5EgSNFCdlAhQPJQquCTr41uvpJyAOs/akCShPA7/M0T7XigknwKtYFYi60UOFJEQYqq4uhdiW27HS1/3NXTsd6OMVik8fCGGVCy3EniUOaGpBUOpKRympD0W9ihiVnFPgLYbVDaSJDro1UZ1Qg2jdX9F9TxecEXToOtVSq5C/wreE9EWEQPvHHnDH5w2PINgEe+jHvRVgCmEpdQfzB5wq05LUpPwrxeeGdaXhs5XNlSKSyQ9D4sqfaL0SONJLmFcL4Fy0sJDkfyKTCVGPwkCee1Z/3Z0IIIJBBBBBGoINwRyNfQmBzoKMH686iO2nYRGMSXGuFvEi4XolwAQEOwLiAAFapjcSktwUlcRXXZiYMU8y5BpjEtkKUlQKVJJSpKtUqSYUk9QaXhuVYNFkA6b2PzrUMhxgfwKIM92S2eYj2Z/tis2zLL3GT66FJ8QR187Xqe7AZzwPFlZPA96o3AX+HwmY91VkXKOhJ0yZW3eDUVmCb1PZoxCjUNiUEji99c8WWyGU0fq9C8MWo91MEm5oJz6nWuhEDKreFG5djVMrbdR7TbiHBNwShQUJjUGIPQ0GRRDCedUI1rsnnKMyS5913LjakcSeMrQpC+IBSSQCCCkiL7XNSuYpS23wxcrPuRA8PaPw90P6HsD3bOJfPslaEJ/wCpJJP/AMnOHxSaKzZ4kpnkfMzrUZKjG/LHHbI51UkGmHHI869cUIj/AFQ63SNa4jU9WqJPwrzjvTa3a8FOgH1LtSg5TC1U0tyOdFASSXKOy7GcBBG16hW3T9frRjLsiD7/AJU02mBf8sUl1DjShKFAiDulQIUPrnWB4/K1993BI70O/Z5I1UF92lUDnZUda2HJcw7sJUb+V9NPhVez/LUp7RYdY9laE4lXtQVNIdTMiwkoa6SBzv3xfKKfoxemWx9beDYRh2vVQ0gNp0k2ueqjck7kmq3jM0JMAwAIA6U1nmYcbijsCY5ctqh1PbzXLkyOT10aRjQYcXO8U8xiTzvUOp+1eodIvWVFFmwuPINW7Js0lKQTIJIn4iazrB4m4mrDk2KhRBNj+o0P1zrbFkcWRJWQXpjyYN4hp9AjvklLkC3E3wcKj1KFR4NjlVCYSZrVPS36+Cw690v+OrLwN9tvhWWMqjeujJ2REvmY50ktkFIII0iR8azvMcAni42zw3kdDMg+RqZxTpgnaoheIvcTWME1stl1y/GpxTKRxAuhMKAtJA1APP51CvNFBKVDfe2lVxGJW0oLbPCQZB5e/Wrk1miMW2OKAsajcH8wPI7ilKPHfgE7IR5vWPKoh5EKqzKwkfvvUZmuWKT6yRxJO4/QiqjJCaIgzzp5KtPGvFM8/hXjLZJgX+udaCNv7GNd3kzMWKwtRtqVuLv+nuqKzE3TMyKnckY4cowqTr3Da+sqTxkX5ExUFjB79aj8jwhwI162v6UwpPup9+/+aaWm1cZoMFUTTS3DtXPGKSFe7wqwHgsGkFeppsL/AGrgoG1qAC0qsNK5pwzFNhQim2zKjSoCy4PESoAb6X3oDtNjh9syx87lbRNyZQ6gRpEkLm/6A05hVwkRqDPuqO9IsNt4JUgBD6pJsBxpaX5+wb1vhb2iJDeNUesaUCtwkDzqYzRuB5ny6VC8ETWUSmJ7wzpTgc2psHciN6UNZqhB+EVepzKlHjFV/Bp9bpVjyfDEqETzqF+w/Aj0tYpKcvYCh6xxEp/tbc4j4QY86yth6auvpnzEHEYdi0tNFav6nSLG+vC0DH8w51Q8KuDXfNGSJrFrOk1GLIqQxCp2oFTJmfrpWUSmD4i+kUOrEKRdJgg89qOKZF6EW3VokkMB2rFg4Pdv5bVLNZ1h1aLI8fnO1U1bF4pBRExa/wBRSeKLHyZcH8wYuQlClc7j4CxqGczNSzAICQdAI8utJwGVqKe8g6wnr1p4YAoMqgH40kooNm2dgnO9yvCTqlDjYm5+7UtIB8EpFulQ+IQSTMg39/KvPRrjOLAKSNWMUYEz6jgSub6CVLHl40dm7MOEjcyPP/NTm2kxwIJ1RNv90ypdEuC/WgnjF640aDL1MBQ5GnFq52pqACIrRCOPuFclZnSveKuTMXoA8U4ZnSjGYid/80FH1pT7QM6e+hgS2BVNvGgfSQwDlzSjbixhO8XYcBt5UVhhH1+tBelZ7u8Jg2D7SlreUJuIbCQI/wCz5Vpg7Jn0FZTjhi8E0se2hIZdvJC0JSEr/vHrX61F4tgpNwaq3ZbtArCO8XCVtrAS6gRKgCSlSZsFpMkTYyoGOKRpWJYS80nEYchxhf4hMBWhSoG6FA6g6VWSDT5LoIvwVpQ3ilttyaOOAg8/hRuEwA4piPH3TFYWUD4TDnWrXhFowTDmLxHqobTMaKKvwNpB1UTFuZA50oJw+Fb79+EITopd77BCPxqOwgm1ZX267cLx6kpgt4ZBlCDBWVXHeukW4oJAAMCTcm9dWLFx+0iJSvSK9m2bLxWIcfdPruqKjGg0CUjolISkf01zFNpa5UXhmDtWkmSHvqi1CKVein00KpHWs0UcXOf6U3w76U8LUtRn3fVqYiIxLYm+tHdnMhOJeCRoBxLVyAjnzNqYdYnarx2aw3c4FahZb6rnkhFo8zNOUqiCWwbN30NwlEW5VXnhKt5qQxxoTuRWUFSKZcPRLix9qeZOjzQIn87Kp9/C4o/2VdM3whBPMG3nqPfWO5ZmLjD6Hmj942riTJsdihXRQJSf6q27G4pL7DeIbBKHUJWOY4gCAeRBsRzBrVrlElaZT8QbkGhnYjSpXGJE3tI1qOfa/wB1wtUzUAW2CPr500RTyuVNgXqgEFultxzpZbtXNomgDxCBymnMO3PO29e92d6MYb2FS2ATgGeJQEWnfkLmqn6WMaFY5LYN2WEJOtluFSyIOhCC37xV9yoIRLjh9RttbqjyQgSo26CKzHC4Y4p1zEO+04suHSxUSQnyEJ8E104qjG2Zy2yHw+XKUJNknfc+VSeT4nE4Nzjw61ok3AuhYGy0H1Vb6iRsRU+nDoSNJpHAdhaj5X4HxHm/ScYIewbSl80uLbB/tUlRHhxU/hvSfiBKWcLh2zsfvFq6TdMnr8KD7qYmD4gfOuj+Wb+Hnaj5fSDiCYrLX8a4XMS8ouGeEqhQT/KlAICE3/D11ptz0eYlU90W3uSUrCXCOiFxJ1sCdKmGMQQfZnnNz/ipnC4lKo2Ow3qfllew4oo+C7KPIUS/h30IT7XE2tIvoOOI9xq0ZTgsCfVXhymfxh1xWmxBVIFoHDzvzq4YLtIpBMplW5kiY0kC09Y99e4vKmMWCtCUtPEyoiyVzuY3t8d60b5bi9+hddmb4hNjQS0/Xvrq6skUwZ8XpiP0rq6tUSwQpuau4/8ARsf+0P1rq6lk8DiV3FC9Ctj9K6uproBpY0raOxSQMnRAj/k+LiyfjXV1bQ6ZDIzG1HuaeddXV58uzZEeKS1p517XUAejelp0+uddXUAN4bXz+RqSY0PlXldSYElmaZy7GA3Hcf8A6FUXIv8Ai866urpl+iIXZLDXypl7WurqwRZ43oPA121dXUCPUbVII1FdXVMholPwijco9s11dVx7Qn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>
              <a:latin typeface="Calibri" pitchFamily="34" charset="0"/>
            </a:endParaRPr>
          </a:p>
        </p:txBody>
      </p:sp>
      <p:pic>
        <p:nvPicPr>
          <p:cNvPr id="10" name="Picture 2" descr="C:\Users\ANGHUA~1\AppData\Local\Temp\Rar$DI15.830\DSC0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243" y="2276872"/>
            <a:ext cx="1584176" cy="118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NGHUA~1\AppData\Local\Temp\Rar$DI18.332\DSC0008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9712" y="4041068"/>
            <a:ext cx="20167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68343" y="3464306"/>
            <a:ext cx="1108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Beta-</a:t>
            </a:r>
            <a:r>
              <a:rPr lang="en-US" sz="1050" dirty="0" err="1">
                <a:latin typeface="+mn-lt"/>
                <a:cs typeface="+mn-cs"/>
              </a:rPr>
              <a:t>glucosidase</a:t>
            </a:r>
            <a:endParaRPr lang="en-SG" sz="105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26163" y="6381328"/>
            <a:ext cx="3017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Sawdust samples </a:t>
            </a:r>
            <a:r>
              <a:rPr lang="en-US" sz="1000" dirty="0">
                <a:latin typeface="Calibri" pitchFamily="34" charset="0"/>
              </a:rPr>
              <a:t>before</a:t>
            </a:r>
            <a:r>
              <a:rPr lang="en-US" sz="1200" dirty="0">
                <a:latin typeface="Calibri" pitchFamily="34" charset="0"/>
              </a:rPr>
              <a:t> enzymatic hydrolysis</a:t>
            </a:r>
            <a:endParaRPr lang="en-SG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fermentation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Fermentation using yeast</a:t>
            </a:r>
            <a:endParaRPr lang="en-US" baseline="-25000" dirty="0" smtClean="0"/>
          </a:p>
          <a:p>
            <a:pPr lvl="1" eaLnBrk="1" hangingPunct="1"/>
            <a:r>
              <a:rPr lang="en-US" dirty="0" smtClean="0"/>
              <a:t>Yeast input at 4% of substrate volume</a:t>
            </a:r>
          </a:p>
          <a:p>
            <a:pPr lvl="1" eaLnBrk="1" hangingPunct="1"/>
            <a:r>
              <a:rPr lang="en-US" dirty="0" smtClean="0"/>
              <a:t>Conducted at 36</a:t>
            </a:r>
            <a:r>
              <a:rPr lang="en-SG" dirty="0" smtClean="0"/>
              <a:t> °C</a:t>
            </a:r>
            <a:r>
              <a:rPr lang="en-US" dirty="0" smtClean="0"/>
              <a:t> in an incubator for 40 hours</a:t>
            </a: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6194" t="9636" r="15430"/>
          <a:stretch>
            <a:fillRect/>
          </a:stretch>
        </p:blipFill>
        <p:spPr bwMode="auto">
          <a:xfrm>
            <a:off x="6159207" y="3861048"/>
            <a:ext cx="2805281" cy="27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82842" y="6525344"/>
            <a:ext cx="717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Incubator </a:t>
            </a:r>
            <a:endParaRPr lang="en-SG" sz="1000">
              <a:latin typeface="Calibri" pitchFamily="34" charset="0"/>
            </a:endParaRPr>
          </a:p>
        </p:txBody>
      </p:sp>
      <p:pic>
        <p:nvPicPr>
          <p:cNvPr id="1026" name="Picture 2" descr="C:\Users\Yu Xuen\Desktop\Project\Finals\IMG_00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085184"/>
            <a:ext cx="1907704" cy="142489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68757" y="6567155"/>
            <a:ext cx="2169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sugarcane samples after fermentation</a:t>
            </a:r>
            <a:endParaRPr lang="en-SG" sz="1000" dirty="0">
              <a:latin typeface="Calibri" pitchFamily="34" charset="0"/>
            </a:endParaRPr>
          </a:p>
        </p:txBody>
      </p:sp>
      <p:pic>
        <p:nvPicPr>
          <p:cNvPr id="9" name="Picture 2" descr="C:\Users\Yu Xuen\Desktop\Project\Finals\IMG_009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89040"/>
            <a:ext cx="2016224" cy="1505945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14248" y="5301208"/>
            <a:ext cx="6575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Filtration</a:t>
            </a:r>
            <a:endParaRPr lang="en-SG" sz="1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u Xuen\Desktop\ddddddd.JPG"/>
          <p:cNvPicPr>
            <a:picLocks noChangeAspect="1" noChangeArrowheads="1"/>
          </p:cNvPicPr>
          <p:nvPr/>
        </p:nvPicPr>
        <p:blipFill>
          <a:blip r:embed="rId2" cstate="print"/>
          <a:srcRect l="15784" t="31250" r="28198" b="25000"/>
          <a:stretch>
            <a:fillRect/>
          </a:stretch>
        </p:blipFill>
        <p:spPr bwMode="auto">
          <a:xfrm>
            <a:off x="1979613" y="5300663"/>
            <a:ext cx="1778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Yu Xuen\Desktop\sssssss.JPG"/>
          <p:cNvPicPr>
            <a:picLocks noChangeAspect="1" noChangeArrowheads="1"/>
          </p:cNvPicPr>
          <p:nvPr/>
        </p:nvPicPr>
        <p:blipFill>
          <a:blip r:embed="rId3" cstate="print"/>
          <a:srcRect l="6224" t="20833" r="15971" b="29167"/>
          <a:stretch>
            <a:fillRect/>
          </a:stretch>
        </p:blipFill>
        <p:spPr bwMode="auto">
          <a:xfrm>
            <a:off x="3995738" y="5300663"/>
            <a:ext cx="18049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Methods: distillation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Fractional Distillation</a:t>
            </a:r>
          </a:p>
          <a:p>
            <a:pPr lvl="1" eaLnBrk="1" hangingPunct="1"/>
            <a:r>
              <a:rPr lang="en-US" dirty="0" smtClean="0"/>
              <a:t>Collect </a:t>
            </a:r>
            <a:r>
              <a:rPr lang="en-US" dirty="0" smtClean="0"/>
              <a:t>1/5 of the original</a:t>
            </a:r>
            <a:br>
              <a:rPr lang="en-US" dirty="0" smtClean="0"/>
            </a:br>
            <a:r>
              <a:rPr lang="en-US" dirty="0" smtClean="0"/>
              <a:t>volume of fermented filtrate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2293" name="Picture 5" descr="C:\Users\Yu Xuen\Desktop\q1qq1q1q.JPG"/>
          <p:cNvPicPr>
            <a:picLocks noChangeAspect="1" noChangeArrowheads="1"/>
          </p:cNvPicPr>
          <p:nvPr/>
        </p:nvPicPr>
        <p:blipFill>
          <a:blip r:embed="rId4" cstate="print"/>
          <a:srcRect l="15501" t="29245" r="26013" b="17924"/>
          <a:stretch>
            <a:fillRect/>
          </a:stretch>
        </p:blipFill>
        <p:spPr bwMode="auto">
          <a:xfrm>
            <a:off x="1908175" y="4005263"/>
            <a:ext cx="183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NGHUA~1\AppData\Local\Temp\Rar$DI25.586\IMG_006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005263"/>
            <a:ext cx="18002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NGHUA~1\AppData\Local\Temp\Rar$DI40.122\DSC0008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375" y="3284538"/>
            <a:ext cx="29876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59563" y="6570663"/>
            <a:ext cx="1633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Fractional distillation set-up</a:t>
            </a:r>
            <a:endParaRPr lang="en-SG" sz="1000">
              <a:latin typeface="Calibri" pitchFamily="34" charset="0"/>
            </a:endParaRPr>
          </a:p>
        </p:txBody>
      </p:sp>
      <p:pic>
        <p:nvPicPr>
          <p:cNvPr id="2051" name="Picture 3" descr="C:\Users\Yu Xuen\Desktop\Project\Finals\IMG_009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365104"/>
            <a:ext cx="2160240" cy="1613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46815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Rationale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Hypothesis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Independent variables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Dependent variables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Materials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Methodology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SG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 for ethanol concentration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5" y="2060575"/>
            <a:ext cx="6248400" cy="3840163"/>
          </a:xfrm>
        </p:spPr>
        <p:txBody>
          <a:bodyPr/>
          <a:lstStyle/>
          <a:p>
            <a:pPr eaLnBrk="1" hangingPunct="1"/>
            <a:r>
              <a:rPr lang="en-US" smtClean="0"/>
              <a:t>Ethanol concentration measured </a:t>
            </a:r>
            <a:br>
              <a:rPr lang="en-US" smtClean="0"/>
            </a:br>
            <a:r>
              <a:rPr lang="en-US" smtClean="0"/>
              <a:t>using ethanol sensor provided by lab</a:t>
            </a:r>
          </a:p>
          <a:p>
            <a:pPr eaLnBrk="1" hangingPunct="1"/>
            <a:r>
              <a:rPr lang="en-US" smtClean="0"/>
              <a:t>Compare concentration with the different set-ups to establish conclusion</a:t>
            </a:r>
            <a:endParaRPr lang="en-SG" smtClean="0"/>
          </a:p>
        </p:txBody>
      </p:sp>
      <p:pic>
        <p:nvPicPr>
          <p:cNvPr id="11265" name="Picture 1" descr="C:\Users\Yu Xuen\Desktop\dfdfdd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21163"/>
            <a:ext cx="288131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0" y="6351588"/>
            <a:ext cx="9540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Ethanol sensor</a:t>
            </a:r>
            <a:endParaRPr lang="en-SG" sz="1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Analysis: sawdust (acid) </a:t>
            </a:r>
            <a:endParaRPr lang="en-SG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84375" y="2060575"/>
            <a:ext cx="6248400" cy="3840163"/>
          </a:xfrm>
        </p:spPr>
        <p:txBody>
          <a:bodyPr/>
          <a:lstStyle/>
          <a:p>
            <a:pPr eaLnBrk="1" hangingPunct="1"/>
            <a:r>
              <a:rPr lang="en-US" dirty="0" smtClean="0"/>
              <a:t>Results of the various pretreatments + acid hydrolysis on sawdust samples</a:t>
            </a:r>
          </a:p>
          <a:p>
            <a:pPr eaLnBrk="1" hangingPunct="1"/>
            <a:r>
              <a:rPr lang="en-US" dirty="0" smtClean="0"/>
              <a:t>Measured in ethanol concentration (%)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48124"/>
              </p:ext>
            </p:extLst>
          </p:nvPr>
        </p:nvGraphicFramePr>
        <p:xfrm>
          <a:off x="1979613" y="3716338"/>
          <a:ext cx="7008440" cy="272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</a:tblGrid>
              <a:tr h="433917">
                <a:tc>
                  <a:txBody>
                    <a:bodyPr/>
                    <a:lstStyle/>
                    <a:p>
                      <a:pPr algn="l" fontAlgn="b"/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1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2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3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1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2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3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1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2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3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b"/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9525" marR="9525" marT="9525" marB="0" anchor="b"/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2.44</a:t>
                      </a:r>
                    </a:p>
                  </a:txBody>
                  <a:tcPr marL="9525" marR="9525" marT="9525" marB="0" anchor="b"/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2.55</a:t>
                      </a:r>
                    </a:p>
                  </a:txBody>
                  <a:tcPr marL="9525" marR="9525" marT="9525" marB="0" anchor="b"/>
                </a:tc>
              </a:tr>
              <a:tr h="49471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Std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dev</a:t>
                      </a:r>
                      <a:endParaRPr lang="en-SG" sz="18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0.026457513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0.078102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0.122882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05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Analysis: sawdust (acid)</a:t>
            </a:r>
            <a:endParaRPr lang="en-SG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55370025"/>
              </p:ext>
            </p:extLst>
          </p:nvPr>
        </p:nvGraphicFramePr>
        <p:xfrm>
          <a:off x="251521" y="1844824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853132" y="2943088"/>
            <a:ext cx="1288916" cy="3438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28600"/>
            <a:ext cx="64182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Analysis: sawdust (enzymatic) </a:t>
            </a:r>
            <a:endParaRPr lang="en-SG" dirty="0"/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of the various pretreatments and enzymatic hydrolysis on sawdust samples</a:t>
            </a:r>
          </a:p>
          <a:p>
            <a:pPr eaLnBrk="1" hangingPunct="1"/>
            <a:r>
              <a:rPr lang="en-US" dirty="0" smtClean="0"/>
              <a:t>Measured in ethanol concentration (%)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69532"/>
              </p:ext>
            </p:extLst>
          </p:nvPr>
        </p:nvGraphicFramePr>
        <p:xfrm>
          <a:off x="179388" y="3759200"/>
          <a:ext cx="8783952" cy="286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  <a:gridCol w="548997"/>
              </a:tblGrid>
              <a:tr h="460906">
                <a:tc>
                  <a:txBody>
                    <a:bodyPr/>
                    <a:lstStyle/>
                    <a:p>
                      <a:pPr algn="l" fontAlgn="b"/>
                      <a:endParaRPr lang="en-SG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1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2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3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4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5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1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2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3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4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5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1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2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3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4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5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</a:tr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1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4.45</a:t>
                      </a:r>
                    </a:p>
                  </a:txBody>
                  <a:tcPr marL="9525" marR="9525" marT="9525" marB="0" anchor="b"/>
                </a:tc>
              </a:tr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2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4.35</a:t>
                      </a:r>
                    </a:p>
                  </a:txBody>
                  <a:tcPr marL="9525" marR="9525" marT="9525" marB="0" anchor="b"/>
                </a:tc>
              </a:tr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3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9525" marR="9525" marT="9525" marB="0" anchor="b"/>
                </a:tc>
              </a:tr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 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9.34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4.41</a:t>
                      </a:r>
                    </a:p>
                  </a:txBody>
                  <a:tcPr marL="9525" marR="9525" marT="9525" marB="0" anchor="b"/>
                </a:tc>
              </a:tr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Std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dev</a:t>
                      </a:r>
                      <a:endParaRPr lang="en-US" sz="1800" b="1" i="0" u="none" strike="noStrike" dirty="0" smtClean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0.667518</a:t>
                      </a:r>
                      <a:endParaRPr lang="en-SG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0.674292</a:t>
                      </a:r>
                      <a:endParaRPr lang="en-SG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0.750642</a:t>
                      </a:r>
                      <a:endParaRPr lang="en-SG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04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228600"/>
            <a:ext cx="67071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Analysis: sawdust (enzymatic)</a:t>
            </a:r>
            <a:endParaRPr lang="en-SG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98658704"/>
              </p:ext>
            </p:extLst>
          </p:nvPr>
        </p:nvGraphicFramePr>
        <p:xfrm>
          <a:off x="55360" y="1821699"/>
          <a:ext cx="8784976" cy="491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672827" y="2708920"/>
            <a:ext cx="1368152" cy="3681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Analysis: sugarcane (enzymatic) </a:t>
            </a:r>
            <a:endParaRPr lang="en-SG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84375" y="2060575"/>
            <a:ext cx="6248400" cy="3840163"/>
          </a:xfrm>
        </p:spPr>
        <p:txBody>
          <a:bodyPr/>
          <a:lstStyle/>
          <a:p>
            <a:pPr eaLnBrk="1" hangingPunct="1"/>
            <a:r>
              <a:rPr lang="en-US" dirty="0" smtClean="0"/>
              <a:t>Results of the various pretreatments and enzymatic hydrolysis on sugarcane samples</a:t>
            </a:r>
          </a:p>
          <a:p>
            <a:pPr eaLnBrk="1" hangingPunct="1"/>
            <a:r>
              <a:rPr lang="en-US" dirty="0" smtClean="0"/>
              <a:t>Measured in ethanol concentration (%)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10892"/>
              </p:ext>
            </p:extLst>
          </p:nvPr>
        </p:nvGraphicFramePr>
        <p:xfrm>
          <a:off x="1979613" y="3708824"/>
          <a:ext cx="7008440" cy="272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  <a:gridCol w="700844"/>
              </a:tblGrid>
              <a:tr h="433917">
                <a:tc>
                  <a:txBody>
                    <a:bodyPr/>
                    <a:lstStyle/>
                    <a:p>
                      <a:pPr algn="l" fontAlgn="b"/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1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2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 3</a:t>
                      </a:r>
                    </a:p>
                  </a:txBody>
                  <a:tcPr marL="9525" marR="9525" marT="9525" marB="0" anchor="ctr" anchorCtr="1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1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2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Steam 3</a:t>
                      </a:r>
                    </a:p>
                  </a:txBody>
                  <a:tcPr marL="9525" marR="9525" marT="9525" marB="0" anchor="ctr" anchorCtr="1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1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2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3</a:t>
                      </a:r>
                    </a:p>
                  </a:txBody>
                  <a:tcPr marL="9525" marR="9525" marT="9525" marB="0" anchor="ctr" anchorCtr="1">
                    <a:solidFill>
                      <a:srgbClr val="FFCC00"/>
                    </a:solidFill>
                  </a:tcPr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1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4.28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3.94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3.58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2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4.96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4.78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5.98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6.06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5.84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3.98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3.62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Test 3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6.10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5.96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5.74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3.72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2.86</a:t>
                      </a:r>
                      <a:endParaRPr lang="en-SG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3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  <a:endParaRPr lang="en-SG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4.88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4.26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4.66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6.00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6.04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5.80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3.98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3.64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2.96</a:t>
                      </a:r>
                      <a:endParaRPr lang="en-SG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540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Std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dev</a:t>
                      </a:r>
                      <a:endParaRPr lang="en-SG" sz="18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0.314325</a:t>
                      </a:r>
                      <a:endParaRPr lang="en-SG" sz="1800" b="0" i="0" u="none" strike="noStrike" kern="1200" dirty="0">
                        <a:solidFill>
                          <a:srgbClr val="C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0.128582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SG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0.424055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2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Analysis: sugarcane (enzymatic) </a:t>
            </a:r>
            <a:endParaRPr lang="en-SG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58082669"/>
              </p:ext>
            </p:extLst>
          </p:nvPr>
        </p:nvGraphicFramePr>
        <p:xfrm>
          <a:off x="107504" y="1844824"/>
          <a:ext cx="895576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779912" y="2708920"/>
            <a:ext cx="1368152" cy="3672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SG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1787420"/>
              </p:ext>
            </p:extLst>
          </p:nvPr>
        </p:nvGraphicFramePr>
        <p:xfrm>
          <a:off x="1907704" y="1772816"/>
          <a:ext cx="71287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31640" y="5013176"/>
            <a:ext cx="291259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HYPOTHESIS 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PROVEN</a:t>
            </a:r>
          </a:p>
        </p:txBody>
      </p:sp>
    </p:spTree>
    <p:extLst>
      <p:ext uri="{BB962C8B-B14F-4D97-AF65-F5344CB8AC3E}">
        <p14:creationId xmlns:p14="http://schemas.microsoft.com/office/powerpoint/2010/main" val="153089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Limitations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Small sample size, unable to achieve the most reliable results</a:t>
            </a:r>
          </a:p>
          <a:p>
            <a:pPr eaLnBrk="1" hangingPunct="1"/>
            <a:r>
              <a:rPr lang="en-US" dirty="0" smtClean="0"/>
              <a:t>Ethanol sensor is not as accurate for ethanol concentrations above 3% although it still gives us a relative comparison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Fuel for vehicles to reduce reliance on fossil fuels</a:t>
            </a:r>
          </a:p>
          <a:p>
            <a:r>
              <a:rPr lang="en-US" sz="3200" dirty="0" smtClean="0"/>
              <a:t>Reduce carbon footprint</a:t>
            </a:r>
          </a:p>
          <a:p>
            <a:r>
              <a:rPr lang="en-US" sz="3200" dirty="0" smtClean="0"/>
              <a:t>Cheap and viable alternative</a:t>
            </a:r>
          </a:p>
          <a:p>
            <a:r>
              <a:rPr lang="en-US" sz="3200" dirty="0" smtClean="0"/>
              <a:t>Reliable source of energy to meet demands</a:t>
            </a:r>
          </a:p>
        </p:txBody>
      </p:sp>
    </p:spTree>
    <p:extLst>
      <p:ext uri="{BB962C8B-B14F-4D97-AF65-F5344CB8AC3E}">
        <p14:creationId xmlns:p14="http://schemas.microsoft.com/office/powerpoint/2010/main" val="84988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2060575"/>
            <a:ext cx="6842125" cy="4608513"/>
          </a:xfrm>
        </p:spPr>
        <p:txBody>
          <a:bodyPr/>
          <a:lstStyle/>
          <a:p>
            <a:pPr eaLnBrk="1" hangingPunct="1"/>
            <a:r>
              <a:rPr lang="en-US" sz="2400" smtClean="0"/>
              <a:t>Dwindling fossil fuel resources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Biofuels are a viable alternative</a:t>
            </a:r>
          </a:p>
          <a:p>
            <a:pPr eaLnBrk="1" hangingPunct="1"/>
            <a:r>
              <a:rPr lang="en-US" sz="2400" smtClean="0"/>
              <a:t>Cellulosic waste is cost efficient</a:t>
            </a:r>
          </a:p>
          <a:p>
            <a:pPr eaLnBrk="1" hangingPunct="1"/>
            <a:r>
              <a:rPr lang="en-US" sz="2400" smtClean="0"/>
              <a:t>Maximization of bioethanol yield</a:t>
            </a:r>
          </a:p>
          <a:p>
            <a:pPr lvl="1" eaLnBrk="1" hangingPunct="1"/>
            <a:r>
              <a:rPr lang="en-US" sz="2200" smtClean="0"/>
              <a:t>Pretreatment of cellulosic waste is necessary</a:t>
            </a:r>
          </a:p>
        </p:txBody>
      </p:sp>
      <p:pic>
        <p:nvPicPr>
          <p:cNvPr id="18438" name="Picture 6" descr="http://www.ecobuddhism.org/files/3512/8403/9398/FossilFuelsEnergy.jpg"/>
          <p:cNvPicPr>
            <a:picLocks noChangeAspect="1" noChangeArrowheads="1"/>
          </p:cNvPicPr>
          <p:nvPr/>
        </p:nvPicPr>
        <p:blipFill>
          <a:blip r:embed="rId3" cstate="print"/>
          <a:srcRect t="3671" r="1961"/>
          <a:stretch>
            <a:fillRect/>
          </a:stretch>
        </p:blipFill>
        <p:spPr bwMode="auto">
          <a:xfrm>
            <a:off x="3563938" y="2441575"/>
            <a:ext cx="3979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54713" y="2379663"/>
            <a:ext cx="2555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600">
                <a:latin typeface="Calibri" pitchFamily="34" charset="0"/>
                <a:hlinkClick r:id="rId4"/>
              </a:rPr>
              <a:t>http://www.ecobuddhism.org/files/3512/8403/9398/FossilFuelsEnergy.jpg</a:t>
            </a:r>
            <a:endParaRPr lang="en-SG" sz="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Bibliography (I)</a:t>
            </a:r>
            <a:endParaRPr lang="en-SG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4425950"/>
          </a:xfrm>
        </p:spPr>
        <p:txBody>
          <a:bodyPr/>
          <a:lstStyle/>
          <a:p>
            <a:pPr eaLnBrk="1" hangingPunct="1"/>
            <a:r>
              <a:rPr lang="en-US" sz="1100" smtClean="0"/>
              <a:t>Google Images</a:t>
            </a:r>
            <a:endParaRPr lang="en-SG" sz="1100" smtClean="0"/>
          </a:p>
          <a:p>
            <a:pPr eaLnBrk="1" hangingPunct="1"/>
            <a:r>
              <a:rPr lang="en-SG" sz="1100" smtClean="0"/>
              <a:t>Prusty B.A.K., Chandra R. and Azeez P.A. (2008</a:t>
            </a:r>
            <a:r>
              <a:rPr lang="en-SG" sz="1100" i="1" smtClean="0"/>
              <a:t>). Biodiesel: freedom from dependence on fossil fuels? </a:t>
            </a:r>
            <a:r>
              <a:rPr lang="en-SG" sz="1100" smtClean="0">
                <a:hlinkClick r:id="rId2"/>
              </a:rPr>
              <a:t>http://precedings.nature.com/documents/2658/version/1/files/npre20082658-1.pdf</a:t>
            </a:r>
            <a:endParaRPr lang="en-SG" sz="1100" smtClean="0"/>
          </a:p>
          <a:p>
            <a:pPr eaLnBrk="1" hangingPunct="1"/>
            <a:r>
              <a:rPr lang="en-SG" sz="1100" smtClean="0"/>
              <a:t>Day D.F., </a:t>
            </a:r>
            <a:r>
              <a:rPr lang="sv-SE" sz="1100" smtClean="0"/>
              <a:t>DeQueiroz G.A. and Legendre B.L. </a:t>
            </a:r>
            <a:r>
              <a:rPr lang="en-SG" sz="1100" smtClean="0"/>
              <a:t>(2008). </a:t>
            </a:r>
            <a:r>
              <a:rPr lang="en-SG" sz="1100" i="1" smtClean="0"/>
              <a:t>Turning sugarcane cellulose into ethanol: energy for the future? </a:t>
            </a:r>
            <a:r>
              <a:rPr lang="en-SG" sz="1100" smtClean="0">
                <a:hlinkClick r:id="rId3"/>
              </a:rPr>
              <a:t>http://www.lsuagcenter.com/en/communications/publications/agmag/Archive/2008/Spring/Turning+sugarcane+cellulose+into+ethanol+Energy+for+the+future.htm</a:t>
            </a:r>
            <a:endParaRPr lang="en-SG" sz="1100" smtClean="0"/>
          </a:p>
          <a:p>
            <a:pPr eaLnBrk="1" hangingPunct="1"/>
            <a:r>
              <a:rPr lang="en-SG" sz="1100" smtClean="0"/>
              <a:t>Zhiguang Z. (2009). </a:t>
            </a:r>
            <a:r>
              <a:rPr lang="en-SG" sz="1100" i="1" smtClean="0"/>
              <a:t>Investigating biomass saccharification for the production of cellulosic ethanol.</a:t>
            </a:r>
            <a:r>
              <a:rPr lang="en-SG" sz="1100" smtClean="0"/>
              <a:t> </a:t>
            </a:r>
            <a:r>
              <a:rPr lang="en-SG" sz="1100" smtClean="0">
                <a:hlinkClick r:id="rId4"/>
              </a:rPr>
              <a:t>http://scholar.lib.vt.edu/theses/available/etd-05042009-143825/unrestricted/ZhiguangZhuMSthesis-2.pdf</a:t>
            </a:r>
            <a:endParaRPr lang="en-SG" sz="1100" smtClean="0"/>
          </a:p>
          <a:p>
            <a:pPr eaLnBrk="1" hangingPunct="1"/>
            <a:r>
              <a:rPr lang="en-SG" sz="1100" smtClean="0"/>
              <a:t>Jeoh T. (1998). </a:t>
            </a:r>
            <a:r>
              <a:rPr lang="en-SG" sz="1100" i="1" smtClean="0"/>
              <a:t>Steam explosion pretreatment of cotton gin waste for fuel ethanol production.</a:t>
            </a:r>
            <a:r>
              <a:rPr lang="en-SG" sz="1100" smtClean="0"/>
              <a:t> </a:t>
            </a:r>
            <a:r>
              <a:rPr lang="en-SG" sz="1100" smtClean="0">
                <a:hlinkClick r:id="rId5"/>
              </a:rPr>
              <a:t>http://scholar.lib.vt.edu/theses/available/etd-011499-120138/unrestricted/ETD.PDF</a:t>
            </a:r>
            <a:endParaRPr lang="en-SG" sz="1100" smtClean="0"/>
          </a:p>
          <a:p>
            <a:pPr eaLnBrk="1" hangingPunct="1"/>
            <a:r>
              <a:rPr lang="en-SG" sz="1100" smtClean="0"/>
              <a:t>Corredor D.Y. (2008). </a:t>
            </a:r>
            <a:r>
              <a:rPr lang="en-SG" sz="1100" i="1" smtClean="0"/>
              <a:t>Pretreatment and enzymatic hydrolysis of lignocellulosic biomass.</a:t>
            </a:r>
            <a:r>
              <a:rPr lang="en-SG" sz="1100" smtClean="0"/>
              <a:t> </a:t>
            </a:r>
            <a:r>
              <a:rPr lang="en-SG" sz="1100" smtClean="0">
                <a:hlinkClick r:id="rId6"/>
              </a:rPr>
              <a:t>http://krex.k-state.edu/dspace/bitstream/2097/693/1/DeisyCorredor2008.pdf</a:t>
            </a:r>
            <a:endParaRPr lang="en-SG" sz="1100" smtClean="0"/>
          </a:p>
          <a:p>
            <a:pPr eaLnBrk="1" hangingPunct="1"/>
            <a:r>
              <a:rPr lang="en-SG" sz="1100" smtClean="0"/>
              <a:t>Yang B. and Wyman C.E. (2007). </a:t>
            </a:r>
            <a:r>
              <a:rPr lang="en-SG" sz="1100" i="1" smtClean="0"/>
              <a:t>Pretreatment: the key to unlocking low-cost cellulosic ethanol</a:t>
            </a:r>
            <a:r>
              <a:rPr lang="en-SG" sz="1100" smtClean="0"/>
              <a:t>. </a:t>
            </a:r>
            <a:r>
              <a:rPr lang="en-SG" sz="1100" smtClean="0">
                <a:hlinkClick r:id="rId7"/>
              </a:rPr>
              <a:t>http://www.che.ncsu.edu/ILEET/CHE596web_Spr2010/resources/biomass-biofuels/Pretreatment-The-Key.pdf</a:t>
            </a:r>
            <a:endParaRPr lang="en-SG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Bibliography (II)</a:t>
            </a:r>
            <a:endParaRPr lang="en-SG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4572000"/>
          </a:xfrm>
        </p:spPr>
        <p:txBody>
          <a:bodyPr/>
          <a:lstStyle/>
          <a:p>
            <a:pPr eaLnBrk="1" hangingPunct="1"/>
            <a:r>
              <a:rPr lang="en-SG" sz="1200" smtClean="0"/>
              <a:t>Badger, P.C. (2002). </a:t>
            </a:r>
            <a:r>
              <a:rPr lang="en-SG" sz="1200" i="1" smtClean="0"/>
              <a:t>Ethanol from cellulose: a general review. p. 17–21 </a:t>
            </a:r>
            <a:r>
              <a:rPr lang="en-SG" sz="1200" smtClean="0">
                <a:hlinkClick r:id="rId2"/>
              </a:rPr>
              <a:t>http://www.hort.purdue.edu/newcrop/ncnu02/v5-017.html</a:t>
            </a:r>
            <a:endParaRPr lang="en-SG" sz="1200" smtClean="0"/>
          </a:p>
          <a:p>
            <a:pPr eaLnBrk="1" hangingPunct="1"/>
            <a:r>
              <a:rPr lang="en-SG" sz="1200" smtClean="0"/>
              <a:t>Friedemann A. (2007). </a:t>
            </a:r>
            <a:r>
              <a:rPr lang="en-SG" sz="1200" i="1" smtClean="0"/>
              <a:t>Peak soil: why cellulosic ethanol and other biofuels are not sustainable and a threat to america's national security - Part I</a:t>
            </a:r>
            <a:r>
              <a:rPr lang="en-SG" sz="1200" b="1" i="1" smtClean="0"/>
              <a:t>.</a:t>
            </a:r>
            <a:r>
              <a:rPr lang="en-SG" sz="1200" i="1" smtClean="0"/>
              <a:t> </a:t>
            </a:r>
            <a:r>
              <a:rPr lang="en-SG" sz="1200" smtClean="0">
                <a:hlinkClick r:id="rId3"/>
              </a:rPr>
              <a:t>http://www.energycentral.com/generationstorage/fossilandbiomass/articles/1478/Peak-Soil-Why-Cellulosic-ethanol-and-other-Biofuels-are-Not-Sustainable-and-a-Threat-to-America-s-National-Security-Part-I/</a:t>
            </a:r>
            <a:endParaRPr lang="en-SG" sz="1200" smtClean="0"/>
          </a:p>
          <a:p>
            <a:pPr eaLnBrk="1" hangingPunct="1"/>
            <a:r>
              <a:rPr lang="en-SG" sz="1200" smtClean="0"/>
              <a:t>Foody B., Tolan J.S. and Bernstein J.D. (1999) </a:t>
            </a:r>
            <a:r>
              <a:rPr lang="en-SG" sz="1200" i="1" smtClean="0"/>
              <a:t>Pretreatment process for conversion of cellulose to fuel ethanol. </a:t>
            </a:r>
            <a:r>
              <a:rPr lang="en-SG" sz="1200" u="sng" smtClean="0">
                <a:hlinkClick r:id="rId4"/>
              </a:rPr>
              <a:t>http://www.google.com.sg/patents?hl=en&amp;lr=&amp;vid=USPAT5916780&amp;id=dwEYAAAAEBAJ&amp;oi=fnd&amp;dq=steps+to+convert+cellulose+to+bioethanol&amp;printsec=abstract#v=onepage&amp;q=pretreatment&amp;f=false</a:t>
            </a:r>
            <a:endParaRPr lang="en-SG" sz="1200" smtClean="0"/>
          </a:p>
          <a:p>
            <a:pPr eaLnBrk="1" hangingPunct="1"/>
            <a:r>
              <a:rPr lang="en-SG" sz="1200" smtClean="0"/>
              <a:t>Mosier N., Wyman C.E., Dale B., Elander R., Lee Y.Y., Holtzapple M. and Ladisch M. (2004)</a:t>
            </a:r>
            <a:br>
              <a:rPr lang="en-SG" sz="1200" smtClean="0"/>
            </a:br>
            <a:r>
              <a:rPr lang="en-SG" sz="1200" i="1" smtClean="0"/>
              <a:t>Features of promising technologies for pretreatment of lignocellulosic biomass.</a:t>
            </a:r>
            <a:r>
              <a:rPr lang="en-SG" sz="1200" smtClean="0"/>
              <a:t> </a:t>
            </a:r>
            <a:r>
              <a:rPr lang="en-SG" sz="1200" u="sng" smtClean="0">
                <a:hlinkClick r:id="rId5"/>
              </a:rPr>
              <a:t>http://stl.bee.oregonstate.edu/courses/ethanol/restricted/MosierETAL2005.pdf</a:t>
            </a:r>
            <a:endParaRPr lang="en-SG" sz="1200" u="sng" smtClean="0"/>
          </a:p>
          <a:p>
            <a:pPr eaLnBrk="1" hangingPunct="1"/>
            <a:r>
              <a:rPr lang="en-SG" sz="1200" smtClean="0"/>
              <a:t>Lynd L.R. (1996). </a:t>
            </a:r>
            <a:r>
              <a:rPr lang="en-SG" sz="1200" i="1" smtClean="0"/>
              <a:t>Overview and evaluation of fuel ethanol from cellulosic biomass: technology, economics, the environment, and policy. </a:t>
            </a:r>
            <a:r>
              <a:rPr lang="en-SG" sz="1200" smtClean="0">
                <a:hlinkClick r:id="rId6"/>
              </a:rPr>
              <a:t>http://www.rw.ttu.edu/2302_phillips/Debatearticles/Sp_2008_debates/E85con.pdf</a:t>
            </a:r>
            <a:endParaRPr lang="en-SG" sz="1200" smtClean="0"/>
          </a:p>
          <a:p>
            <a:pPr eaLnBrk="1" hangingPunct="1"/>
            <a:endParaRPr lang="en-SG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Bibliography (III)</a:t>
            </a:r>
            <a:endParaRPr lang="en-SG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4425950"/>
          </a:xfrm>
        </p:spPr>
        <p:txBody>
          <a:bodyPr/>
          <a:lstStyle/>
          <a:p>
            <a:pPr eaLnBrk="1" hangingPunct="1"/>
            <a:r>
              <a:rPr lang="en-SG" sz="1200" smtClean="0"/>
              <a:t>Muller W., Ferry D., N.Y., Miller F., (1980) </a:t>
            </a:r>
            <a:r>
              <a:rPr lang="en-SG" sz="1200" i="1" smtClean="0"/>
              <a:t>Process for the acid hydrolysis of carbohydrate polymers and the continuous of the sugars obtained therefrom to provide ethanol. </a:t>
            </a:r>
            <a:r>
              <a:rPr lang="en-SG" sz="1200" u="sng" smtClean="0">
                <a:hlinkClick r:id="rId3"/>
              </a:rPr>
              <a:t>http://www.docstoc.com/docs/31441670/Process-For-The-Acid-Hydrolysis-Of-Carbohydrate-Polymers-And-The-Continuous-Fermentation-Of-The-Sugars-_obtained-Therefrom-To-Provide-Ethanol---Patent-4242455#viewer-area</a:t>
            </a:r>
            <a:endParaRPr lang="en-SG" sz="1200" smtClean="0"/>
          </a:p>
          <a:p>
            <a:pPr eaLnBrk="1" hangingPunct="1"/>
            <a:r>
              <a:rPr lang="en-SG" sz="1200" smtClean="0"/>
              <a:t>Philippidis G.P., Smith T.K., and Wyman C.E. (1992) </a:t>
            </a:r>
            <a:r>
              <a:rPr lang="en-SG" sz="1200" i="1" smtClean="0"/>
              <a:t>Study of the Enzymatic Hydrolysis of Cellulose for Production of  Fuel Ethanol by the Simultaneous Saccharification and Fermentation Process.</a:t>
            </a:r>
            <a:r>
              <a:rPr lang="en-SG" sz="1200" smtClean="0"/>
              <a:t> </a:t>
            </a:r>
            <a:r>
              <a:rPr lang="en-SG" sz="1200" u="sng" smtClean="0">
                <a:hlinkClick r:id="rId4"/>
              </a:rPr>
              <a:t>http://www.cert.ucr.edu/research/ses/wymanpublications/Study%20of%20the%20Enzymatic%20Hydrolysis%20of%20Cellulose,%20for.pdf</a:t>
            </a:r>
            <a:endParaRPr lang="en-SG" sz="1200" smtClean="0"/>
          </a:p>
          <a:p>
            <a:pPr eaLnBrk="1" hangingPunct="1"/>
            <a:r>
              <a:rPr lang="en-SG" sz="1200" smtClean="0"/>
              <a:t>Demers A., Doane R., Guzman S. and Pagano R. (2009) . </a:t>
            </a:r>
            <a:r>
              <a:rPr lang="en-SG" sz="1200" i="1" smtClean="0"/>
              <a:t>Enzymatic Hydrolysis of Cellulosic Biomass for the Production of Second Generation Biofuel. </a:t>
            </a:r>
            <a:r>
              <a:rPr lang="en-SG" sz="1200" u="sng" smtClean="0">
                <a:hlinkClick r:id="rId5"/>
              </a:rPr>
              <a:t>http://www.wpi.edu/Pubs/E-project/Available/E-project-043009-114037/unrestricted/MQP_Formal.pdf</a:t>
            </a:r>
            <a:endParaRPr lang="en-SG" sz="1200" smtClean="0"/>
          </a:p>
          <a:p>
            <a:pPr eaLnBrk="1" hangingPunct="1"/>
            <a:r>
              <a:rPr lang="en-SG" sz="1200" smtClean="0"/>
              <a:t>Demirbas .A (2003) Bioethanol from Cellulosic Materials: </a:t>
            </a:r>
            <a:r>
              <a:rPr lang="en-SG" sz="1200" i="1" smtClean="0"/>
              <a:t>A Renewable Motor Fuel from Biomass. </a:t>
            </a:r>
            <a:r>
              <a:rPr lang="en-SG" sz="1200" u="sng" smtClean="0">
                <a:hlinkClick r:id="rId6"/>
              </a:rPr>
              <a:t>http://www.wilsoncenter.org/news/docs/bioethanol%20from%20cellulose.pdf</a:t>
            </a:r>
            <a:endParaRPr lang="en-SG" sz="1200" smtClean="0"/>
          </a:p>
          <a:p>
            <a:pPr eaLnBrk="1" hangingPunct="1"/>
            <a:r>
              <a:rPr lang="en-SG" sz="1200" smtClean="0"/>
              <a:t>Brown. M (1983) </a:t>
            </a:r>
            <a:r>
              <a:rPr lang="en-SG" sz="1200" i="1" smtClean="0"/>
              <a:t>Fuel from sawdust</a:t>
            </a:r>
            <a:r>
              <a:rPr lang="en-SG" sz="1200" smtClean="0"/>
              <a:t>. </a:t>
            </a:r>
            <a:r>
              <a:rPr lang="en-SG" sz="1200" u="sng" smtClean="0">
                <a:hlinkClick r:id="rId7"/>
              </a:rPr>
              <a:t>http://journeytoforever.org/biofuel_library/ethanol_sawdust.html</a:t>
            </a:r>
            <a:endParaRPr lang="en-SG" sz="1200" smtClean="0"/>
          </a:p>
          <a:p>
            <a:pPr eaLnBrk="1" hangingPunct="1"/>
            <a:r>
              <a:rPr lang="en-SG" sz="1200" smtClean="0"/>
              <a:t>Mosier N. and Ileleji K. (2006) </a:t>
            </a:r>
            <a:r>
              <a:rPr lang="en-SG" sz="1200" i="1" smtClean="0"/>
              <a:t>How fuel ethanol is made from corn. </a:t>
            </a:r>
            <a:r>
              <a:rPr lang="en-SG" sz="1200" smtClean="0">
                <a:hlinkClick r:id="rId8"/>
              </a:rPr>
              <a:t>http://www.extension.purdue.edu/extmedia/ID/ID-328.pdf</a:t>
            </a:r>
            <a:endParaRPr lang="en-SG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End</a:t>
            </a:r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1939490" y="3278594"/>
            <a:ext cx="709700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Thank you for your attention!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Any questions?</a:t>
            </a:r>
            <a:endParaRPr lang="en-SG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 - pretreatment</a:t>
            </a:r>
            <a:endParaRPr lang="en-SG" dirty="0"/>
          </a:p>
        </p:txBody>
      </p:sp>
      <p:sp>
        <p:nvSpPr>
          <p:cNvPr id="8" name="Freeform 7"/>
          <p:cNvSpPr/>
          <p:nvPr/>
        </p:nvSpPr>
        <p:spPr>
          <a:xfrm>
            <a:off x="1979712" y="1844823"/>
            <a:ext cx="6984776" cy="1152130"/>
          </a:xfrm>
          <a:custGeom>
            <a:avLst/>
            <a:gdLst>
              <a:gd name="connsiteX0" fmla="*/ 0 w 6984776"/>
              <a:gd name="connsiteY0" fmla="*/ 1152128 h 1152128"/>
              <a:gd name="connsiteX1" fmla="*/ 873094 w 6984776"/>
              <a:gd name="connsiteY1" fmla="*/ 0 h 1152128"/>
              <a:gd name="connsiteX2" fmla="*/ 6111682 w 6984776"/>
              <a:gd name="connsiteY2" fmla="*/ 0 h 1152128"/>
              <a:gd name="connsiteX3" fmla="*/ 6984776 w 6984776"/>
              <a:gd name="connsiteY3" fmla="*/ 1152128 h 1152128"/>
              <a:gd name="connsiteX4" fmla="*/ 0 w 6984776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4776" h="1152128">
                <a:moveTo>
                  <a:pt x="6984776" y="1"/>
                </a:moveTo>
                <a:lnTo>
                  <a:pt x="6111682" y="1152127"/>
                </a:lnTo>
                <a:lnTo>
                  <a:pt x="873094" y="1152127"/>
                </a:lnTo>
                <a:lnTo>
                  <a:pt x="0" y="1"/>
                </a:lnTo>
                <a:lnTo>
                  <a:pt x="6984776" y="1"/>
                </a:lnTo>
                <a:close/>
              </a:path>
            </a:pathLst>
          </a:custGeom>
          <a:solidFill>
            <a:srgbClr val="10A43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47735" tIns="25401" rIns="1247737" bIns="25401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SG" sz="2000" dirty="0" err="1"/>
              <a:t>Pretreatment</a:t>
            </a:r>
            <a:r>
              <a:rPr lang="en-SG" sz="2000" dirty="0"/>
              <a:t> breaks down the </a:t>
            </a:r>
            <a:r>
              <a:rPr lang="en-SG" sz="2000" dirty="0" err="1"/>
              <a:t>lignocellulosic</a:t>
            </a:r>
            <a:r>
              <a:rPr lang="en-SG" sz="2000" dirty="0"/>
              <a:t> structure to its monosaccharide components </a:t>
            </a:r>
          </a:p>
        </p:txBody>
      </p:sp>
      <p:sp>
        <p:nvSpPr>
          <p:cNvPr id="9" name="Freeform 8"/>
          <p:cNvSpPr/>
          <p:nvPr/>
        </p:nvSpPr>
        <p:spPr>
          <a:xfrm>
            <a:off x="2852809" y="2996950"/>
            <a:ext cx="5238582" cy="1152129"/>
          </a:xfrm>
          <a:custGeom>
            <a:avLst/>
            <a:gdLst>
              <a:gd name="connsiteX0" fmla="*/ 0 w 5238582"/>
              <a:gd name="connsiteY0" fmla="*/ 1152128 h 1152128"/>
              <a:gd name="connsiteX1" fmla="*/ 873094 w 5238582"/>
              <a:gd name="connsiteY1" fmla="*/ 0 h 1152128"/>
              <a:gd name="connsiteX2" fmla="*/ 4365488 w 5238582"/>
              <a:gd name="connsiteY2" fmla="*/ 0 h 1152128"/>
              <a:gd name="connsiteX3" fmla="*/ 5238582 w 5238582"/>
              <a:gd name="connsiteY3" fmla="*/ 1152128 h 1152128"/>
              <a:gd name="connsiteX4" fmla="*/ 0 w 5238582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582" h="1152128">
                <a:moveTo>
                  <a:pt x="5238582" y="1"/>
                </a:moveTo>
                <a:lnTo>
                  <a:pt x="4365488" y="1152127"/>
                </a:lnTo>
                <a:lnTo>
                  <a:pt x="873094" y="1152127"/>
                </a:lnTo>
                <a:lnTo>
                  <a:pt x="0" y="1"/>
                </a:lnTo>
                <a:lnTo>
                  <a:pt x="5238582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702088"/>
              <a:satOff val="-5790"/>
              <a:lumOff val="17189"/>
              <a:alphaOff val="0"/>
            </a:schemeClr>
          </a:fillRef>
          <a:effectRef idx="2">
            <a:schemeClr val="accent4">
              <a:hueOff val="-702088"/>
              <a:satOff val="-5790"/>
              <a:lumOff val="17189"/>
              <a:alphaOff val="0"/>
            </a:schemeClr>
          </a:effectRef>
          <a:fontRef idx="minor">
            <a:schemeClr val="lt1"/>
          </a:fontRef>
        </p:style>
        <p:txBody>
          <a:bodyPr lIns="942151" tIns="25401" rIns="942153" bIns="2540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Increases accessibility of cellulose</a:t>
            </a:r>
            <a:endParaRPr lang="en-SG" sz="2000" dirty="0"/>
          </a:p>
        </p:txBody>
      </p:sp>
      <p:sp>
        <p:nvSpPr>
          <p:cNvPr id="10" name="Freeform 9"/>
          <p:cNvSpPr/>
          <p:nvPr/>
        </p:nvSpPr>
        <p:spPr>
          <a:xfrm>
            <a:off x="3725906" y="4149080"/>
            <a:ext cx="3492388" cy="1152129"/>
          </a:xfrm>
          <a:custGeom>
            <a:avLst/>
            <a:gdLst>
              <a:gd name="connsiteX0" fmla="*/ 0 w 3492388"/>
              <a:gd name="connsiteY0" fmla="*/ 1152128 h 1152128"/>
              <a:gd name="connsiteX1" fmla="*/ 873094 w 3492388"/>
              <a:gd name="connsiteY1" fmla="*/ 0 h 1152128"/>
              <a:gd name="connsiteX2" fmla="*/ 2619294 w 3492388"/>
              <a:gd name="connsiteY2" fmla="*/ 0 h 1152128"/>
              <a:gd name="connsiteX3" fmla="*/ 3492388 w 3492388"/>
              <a:gd name="connsiteY3" fmla="*/ 1152128 h 1152128"/>
              <a:gd name="connsiteX4" fmla="*/ 0 w 3492388"/>
              <a:gd name="connsiteY4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388" h="1152128">
                <a:moveTo>
                  <a:pt x="3492388" y="1"/>
                </a:moveTo>
                <a:lnTo>
                  <a:pt x="2619294" y="1152127"/>
                </a:lnTo>
                <a:lnTo>
                  <a:pt x="873094" y="1152127"/>
                </a:lnTo>
                <a:lnTo>
                  <a:pt x="0" y="1"/>
                </a:lnTo>
                <a:lnTo>
                  <a:pt x="3492388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404177"/>
              <a:satOff val="-11581"/>
              <a:lumOff val="34378"/>
              <a:alphaOff val="0"/>
            </a:schemeClr>
          </a:fillRef>
          <a:effectRef idx="2">
            <a:schemeClr val="accent4">
              <a:hueOff val="-1404177"/>
              <a:satOff val="-11581"/>
              <a:lumOff val="34378"/>
              <a:alphaOff val="0"/>
            </a:schemeClr>
          </a:effectRef>
          <a:fontRef idx="minor">
            <a:schemeClr val="lt1"/>
          </a:fontRef>
        </p:style>
        <p:txBody>
          <a:bodyPr lIns="636567" tIns="25400" rIns="636569" bIns="25401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Enhances rate of hydrolysis</a:t>
            </a:r>
            <a:endParaRPr lang="en-SG" sz="20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98988" y="5300663"/>
            <a:ext cx="1746250" cy="1152525"/>
            <a:chOff x="4599002" y="5301208"/>
            <a:chExt cx="1746195" cy="1152128"/>
          </a:xfrm>
        </p:grpSpPr>
        <p:sp>
          <p:nvSpPr>
            <p:cNvPr id="11" name="Freeform 10"/>
            <p:cNvSpPr/>
            <p:nvPr/>
          </p:nvSpPr>
          <p:spPr>
            <a:xfrm>
              <a:off x="4599002" y="5301208"/>
              <a:ext cx="1746195" cy="1152128"/>
            </a:xfrm>
            <a:custGeom>
              <a:avLst/>
              <a:gdLst>
                <a:gd name="connsiteX0" fmla="*/ 0 w 1746194"/>
                <a:gd name="connsiteY0" fmla="*/ 1152128 h 1152128"/>
                <a:gd name="connsiteX1" fmla="*/ 873094 w 1746194"/>
                <a:gd name="connsiteY1" fmla="*/ 0 h 1152128"/>
                <a:gd name="connsiteX2" fmla="*/ 873100 w 1746194"/>
                <a:gd name="connsiteY2" fmla="*/ 0 h 1152128"/>
                <a:gd name="connsiteX3" fmla="*/ 1746194 w 1746194"/>
                <a:gd name="connsiteY3" fmla="*/ 1152128 h 1152128"/>
                <a:gd name="connsiteX4" fmla="*/ 0 w 1746194"/>
                <a:gd name="connsiteY4" fmla="*/ 1152128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194" h="1152128">
                  <a:moveTo>
                    <a:pt x="1746194" y="0"/>
                  </a:moveTo>
                  <a:lnTo>
                    <a:pt x="873100" y="1152128"/>
                  </a:lnTo>
                  <a:lnTo>
                    <a:pt x="873094" y="1152128"/>
                  </a:lnTo>
                  <a:lnTo>
                    <a:pt x="0" y="0"/>
                  </a:lnTo>
                  <a:lnTo>
                    <a:pt x="1746194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106265"/>
                <a:satOff val="-17371"/>
                <a:lumOff val="51567"/>
                <a:alphaOff val="0"/>
              </a:schemeClr>
            </a:fillRef>
            <a:effectRef idx="2">
              <a:schemeClr val="accent4">
                <a:hueOff val="-2106265"/>
                <a:satOff val="-17371"/>
                <a:lumOff val="51567"/>
                <a:alphaOff val="0"/>
              </a:schemeClr>
            </a:effectRef>
            <a:fontRef idx="minor">
              <a:schemeClr val="lt1"/>
            </a:fontRef>
          </p:style>
          <p:txBody>
            <a:bodyPr lIns="25401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SG" sz="2000" dirty="0"/>
            </a:p>
          </p:txBody>
        </p:sp>
        <p:sp>
          <p:nvSpPr>
            <p:cNvPr id="10258" name="TextBox 4"/>
            <p:cNvSpPr txBox="1">
              <a:spLocks noChangeArrowheads="1"/>
            </p:cNvSpPr>
            <p:nvPr/>
          </p:nvSpPr>
          <p:spPr bwMode="auto">
            <a:xfrm>
              <a:off x="4898132" y="5339308"/>
              <a:ext cx="119436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Increased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Yield</a:t>
              </a:r>
              <a:endParaRPr lang="en-SG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37063"/>
            <a:ext cx="3730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5288" y="6524625"/>
            <a:ext cx="324008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600">
                <a:latin typeface="Calibri" pitchFamily="34" charset="0"/>
                <a:hlinkClick r:id="rId4"/>
              </a:rPr>
              <a:t>http://www.hrs-heatexchangers.com/images/applications/bioethanol/en-thermal-hydrolysis1.gif</a:t>
            </a:r>
            <a:endParaRPr lang="en-SG" sz="6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Rationale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050" y="2060575"/>
            <a:ext cx="6842125" cy="4608513"/>
          </a:xfrm>
        </p:spPr>
        <p:txBody>
          <a:bodyPr/>
          <a:lstStyle/>
          <a:p>
            <a:pPr eaLnBrk="1" hangingPunct="1"/>
            <a:r>
              <a:rPr lang="en-US" sz="2400" smtClean="0"/>
              <a:t>However, pretreatment accounts for a significant part of total cost</a:t>
            </a:r>
          </a:p>
          <a:p>
            <a:pPr eaLnBrk="1" hangingPunct="1"/>
            <a:r>
              <a:rPr lang="en-US" sz="2400" smtClean="0"/>
              <a:t>Steam pretreatment at high temperature has proven to be effective, although costly</a:t>
            </a:r>
          </a:p>
          <a:p>
            <a:pPr eaLnBrk="1" hangingPunct="1"/>
            <a:r>
              <a:rPr lang="en-US" sz="2400" smtClean="0"/>
              <a:t>Essential to develop an affordable yet productive method of steam pretreatment</a:t>
            </a:r>
          </a:p>
          <a:p>
            <a:pPr eaLnBrk="1" hangingPunct="1"/>
            <a:r>
              <a:rPr lang="en-US" sz="2400" smtClean="0"/>
              <a:t>Lowering temperature requirement of steam pretreatment lowers cost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Hypothesis</a:t>
            </a:r>
            <a:endParaRPr lang="en-S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27506" y="1844824"/>
          <a:ext cx="494875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http://www.modecodesigns.com/store/avactis-images/fuel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5229225"/>
            <a:ext cx="15049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779838" y="5589588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pic>
        <p:nvPicPr>
          <p:cNvPr id="10" name="Picture 4" descr="http://www.modecodesigns.com/store/avactis-images/fuel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5229225"/>
            <a:ext cx="15049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modecodesigns.com/store/avactis-images/fuel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5229225"/>
            <a:ext cx="15033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modecodesigns.com/store/avactis-images/fuel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232400"/>
            <a:ext cx="15049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5963" y="6340475"/>
            <a:ext cx="2232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600">
                <a:latin typeface="Calibri" pitchFamily="34" charset="0"/>
                <a:hlinkClick r:id="rId9"/>
              </a:rPr>
              <a:t>http://www.ecofireplace.co.uk/assets/images/bioethanolfuel.jpg</a:t>
            </a:r>
            <a:endParaRPr lang="en-SG" sz="60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Independent Variables</a:t>
            </a:r>
            <a:endParaRPr lang="en-SG" dirty="0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95513" y="2028825"/>
            <a:ext cx="66357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" name="Freeform 7"/>
          <p:cNvSpPr/>
          <p:nvPr/>
        </p:nvSpPr>
        <p:spPr>
          <a:xfrm>
            <a:off x="2195736" y="2044191"/>
            <a:ext cx="6636060" cy="719549"/>
          </a:xfrm>
          <a:custGeom>
            <a:avLst/>
            <a:gdLst>
              <a:gd name="connsiteX0" fmla="*/ 0 w 6636060"/>
              <a:gd name="connsiteY0" fmla="*/ 119927 h 719549"/>
              <a:gd name="connsiteX1" fmla="*/ 35126 w 6636060"/>
              <a:gd name="connsiteY1" fmla="*/ 35126 h 719549"/>
              <a:gd name="connsiteX2" fmla="*/ 119927 w 6636060"/>
              <a:gd name="connsiteY2" fmla="*/ 0 h 719549"/>
              <a:gd name="connsiteX3" fmla="*/ 6516133 w 6636060"/>
              <a:gd name="connsiteY3" fmla="*/ 0 h 719549"/>
              <a:gd name="connsiteX4" fmla="*/ 6600934 w 6636060"/>
              <a:gd name="connsiteY4" fmla="*/ 35126 h 719549"/>
              <a:gd name="connsiteX5" fmla="*/ 6636060 w 6636060"/>
              <a:gd name="connsiteY5" fmla="*/ 119927 h 719549"/>
              <a:gd name="connsiteX6" fmla="*/ 6636060 w 6636060"/>
              <a:gd name="connsiteY6" fmla="*/ 599622 h 719549"/>
              <a:gd name="connsiteX7" fmla="*/ 6600934 w 6636060"/>
              <a:gd name="connsiteY7" fmla="*/ 684423 h 719549"/>
              <a:gd name="connsiteX8" fmla="*/ 6516133 w 6636060"/>
              <a:gd name="connsiteY8" fmla="*/ 719549 h 719549"/>
              <a:gd name="connsiteX9" fmla="*/ 119927 w 6636060"/>
              <a:gd name="connsiteY9" fmla="*/ 719549 h 719549"/>
              <a:gd name="connsiteX10" fmla="*/ 35126 w 6636060"/>
              <a:gd name="connsiteY10" fmla="*/ 684423 h 719549"/>
              <a:gd name="connsiteX11" fmla="*/ 0 w 6636060"/>
              <a:gd name="connsiteY11" fmla="*/ 599622 h 719549"/>
              <a:gd name="connsiteX12" fmla="*/ 0 w 6636060"/>
              <a:gd name="connsiteY12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36060" h="719549">
                <a:moveTo>
                  <a:pt x="0" y="119927"/>
                </a:moveTo>
                <a:cubicBezTo>
                  <a:pt x="0" y="88120"/>
                  <a:pt x="12635" y="57616"/>
                  <a:pt x="35126" y="35126"/>
                </a:cubicBezTo>
                <a:cubicBezTo>
                  <a:pt x="57617" y="12635"/>
                  <a:pt x="88121" y="0"/>
                  <a:pt x="119927" y="0"/>
                </a:cubicBezTo>
                <a:lnTo>
                  <a:pt x="6516133" y="0"/>
                </a:lnTo>
                <a:cubicBezTo>
                  <a:pt x="6547940" y="0"/>
                  <a:pt x="6578444" y="12635"/>
                  <a:pt x="6600934" y="35126"/>
                </a:cubicBezTo>
                <a:cubicBezTo>
                  <a:pt x="6623425" y="57617"/>
                  <a:pt x="6636060" y="88121"/>
                  <a:pt x="6636060" y="119927"/>
                </a:cubicBezTo>
                <a:lnTo>
                  <a:pt x="6636060" y="599622"/>
                </a:lnTo>
                <a:cubicBezTo>
                  <a:pt x="6636060" y="631429"/>
                  <a:pt x="6623425" y="661933"/>
                  <a:pt x="6600934" y="684423"/>
                </a:cubicBezTo>
                <a:cubicBezTo>
                  <a:pt x="6578443" y="706914"/>
                  <a:pt x="6547939" y="719549"/>
                  <a:pt x="6516133" y="719549"/>
                </a:cubicBezTo>
                <a:lnTo>
                  <a:pt x="119927" y="719549"/>
                </a:lnTo>
                <a:cubicBezTo>
                  <a:pt x="88120" y="719549"/>
                  <a:pt x="57616" y="706914"/>
                  <a:pt x="35126" y="684423"/>
                </a:cubicBezTo>
                <a:cubicBezTo>
                  <a:pt x="12635" y="661932"/>
                  <a:pt x="0" y="631428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rgbClr val="FF5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9425" tIns="149425" rIns="149425" bIns="149425" spcCol="1270" anchor="ctr"/>
          <a:lstStyle/>
          <a:p>
            <a:pPr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dirty="0"/>
              <a:t>Method of pretreatment</a:t>
            </a:r>
            <a:endParaRPr lang="en-SG" sz="3000" dirty="0"/>
          </a:p>
        </p:txBody>
      </p:sp>
      <p:sp>
        <p:nvSpPr>
          <p:cNvPr id="9" name="Freeform 8"/>
          <p:cNvSpPr/>
          <p:nvPr/>
        </p:nvSpPr>
        <p:spPr>
          <a:xfrm>
            <a:off x="2195513" y="2763838"/>
            <a:ext cx="6635750" cy="744537"/>
          </a:xfrm>
          <a:custGeom>
            <a:avLst/>
            <a:gdLst>
              <a:gd name="connsiteX0" fmla="*/ 0 w 6636060"/>
              <a:gd name="connsiteY0" fmla="*/ 0 h 745200"/>
              <a:gd name="connsiteX1" fmla="*/ 6636060 w 6636060"/>
              <a:gd name="connsiteY1" fmla="*/ 0 h 745200"/>
              <a:gd name="connsiteX2" fmla="*/ 6636060 w 6636060"/>
              <a:gd name="connsiteY2" fmla="*/ 745200 h 745200"/>
              <a:gd name="connsiteX3" fmla="*/ 0 w 6636060"/>
              <a:gd name="connsiteY3" fmla="*/ 745200 h 745200"/>
              <a:gd name="connsiteX4" fmla="*/ 0 w 6636060"/>
              <a:gd name="connsiteY4" fmla="*/ 0 h 7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060" h="745200">
                <a:moveTo>
                  <a:pt x="0" y="0"/>
                </a:moveTo>
                <a:lnTo>
                  <a:pt x="6636060" y="0"/>
                </a:lnTo>
                <a:lnTo>
                  <a:pt x="6636060" y="745200"/>
                </a:lnTo>
                <a:lnTo>
                  <a:pt x="0" y="74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0695" tIns="27940" rIns="156464" bIns="27940" spcCol="1270"/>
          <a:lstStyle/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/>
              <a:t>Steam pretreatment</a:t>
            </a:r>
          </a:p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/>
              <a:t>Acid pretreatment</a:t>
            </a:r>
          </a:p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/>
              <a:t>No pretreatment (control)</a:t>
            </a:r>
          </a:p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defRPr/>
            </a:pPr>
            <a:endParaRPr lang="en-US" sz="2200" dirty="0"/>
          </a:p>
        </p:txBody>
      </p:sp>
      <p:sp>
        <p:nvSpPr>
          <p:cNvPr id="10" name="Freeform 9"/>
          <p:cNvSpPr/>
          <p:nvPr/>
        </p:nvSpPr>
        <p:spPr>
          <a:xfrm>
            <a:off x="2195736" y="3861579"/>
            <a:ext cx="6636060" cy="719549"/>
          </a:xfrm>
          <a:custGeom>
            <a:avLst/>
            <a:gdLst>
              <a:gd name="connsiteX0" fmla="*/ 0 w 6636060"/>
              <a:gd name="connsiteY0" fmla="*/ 119927 h 719549"/>
              <a:gd name="connsiteX1" fmla="*/ 35126 w 6636060"/>
              <a:gd name="connsiteY1" fmla="*/ 35126 h 719549"/>
              <a:gd name="connsiteX2" fmla="*/ 119927 w 6636060"/>
              <a:gd name="connsiteY2" fmla="*/ 0 h 719549"/>
              <a:gd name="connsiteX3" fmla="*/ 6516133 w 6636060"/>
              <a:gd name="connsiteY3" fmla="*/ 0 h 719549"/>
              <a:gd name="connsiteX4" fmla="*/ 6600934 w 6636060"/>
              <a:gd name="connsiteY4" fmla="*/ 35126 h 719549"/>
              <a:gd name="connsiteX5" fmla="*/ 6636060 w 6636060"/>
              <a:gd name="connsiteY5" fmla="*/ 119927 h 719549"/>
              <a:gd name="connsiteX6" fmla="*/ 6636060 w 6636060"/>
              <a:gd name="connsiteY6" fmla="*/ 599622 h 719549"/>
              <a:gd name="connsiteX7" fmla="*/ 6600934 w 6636060"/>
              <a:gd name="connsiteY7" fmla="*/ 684423 h 719549"/>
              <a:gd name="connsiteX8" fmla="*/ 6516133 w 6636060"/>
              <a:gd name="connsiteY8" fmla="*/ 719549 h 719549"/>
              <a:gd name="connsiteX9" fmla="*/ 119927 w 6636060"/>
              <a:gd name="connsiteY9" fmla="*/ 719549 h 719549"/>
              <a:gd name="connsiteX10" fmla="*/ 35126 w 6636060"/>
              <a:gd name="connsiteY10" fmla="*/ 684423 h 719549"/>
              <a:gd name="connsiteX11" fmla="*/ 0 w 6636060"/>
              <a:gd name="connsiteY11" fmla="*/ 599622 h 719549"/>
              <a:gd name="connsiteX12" fmla="*/ 0 w 6636060"/>
              <a:gd name="connsiteY12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36060" h="719549">
                <a:moveTo>
                  <a:pt x="0" y="119927"/>
                </a:moveTo>
                <a:cubicBezTo>
                  <a:pt x="0" y="88120"/>
                  <a:pt x="12635" y="57616"/>
                  <a:pt x="35126" y="35126"/>
                </a:cubicBezTo>
                <a:cubicBezTo>
                  <a:pt x="57617" y="12635"/>
                  <a:pt x="88121" y="0"/>
                  <a:pt x="119927" y="0"/>
                </a:cubicBezTo>
                <a:lnTo>
                  <a:pt x="6516133" y="0"/>
                </a:lnTo>
                <a:cubicBezTo>
                  <a:pt x="6547940" y="0"/>
                  <a:pt x="6578444" y="12635"/>
                  <a:pt x="6600934" y="35126"/>
                </a:cubicBezTo>
                <a:cubicBezTo>
                  <a:pt x="6623425" y="57617"/>
                  <a:pt x="6636060" y="88121"/>
                  <a:pt x="6636060" y="119927"/>
                </a:cubicBezTo>
                <a:lnTo>
                  <a:pt x="6636060" y="599622"/>
                </a:lnTo>
                <a:cubicBezTo>
                  <a:pt x="6636060" y="631429"/>
                  <a:pt x="6623425" y="661933"/>
                  <a:pt x="6600934" y="684423"/>
                </a:cubicBezTo>
                <a:cubicBezTo>
                  <a:pt x="6578443" y="706914"/>
                  <a:pt x="6547939" y="719549"/>
                  <a:pt x="6516133" y="719549"/>
                </a:cubicBezTo>
                <a:lnTo>
                  <a:pt x="119927" y="719549"/>
                </a:lnTo>
                <a:cubicBezTo>
                  <a:pt x="88120" y="719549"/>
                  <a:pt x="57616" y="706914"/>
                  <a:pt x="35126" y="684423"/>
                </a:cubicBezTo>
                <a:cubicBezTo>
                  <a:pt x="12635" y="661932"/>
                  <a:pt x="0" y="631428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9425" tIns="149425" rIns="149425" bIns="149425" spcCol="1270" anchor="ctr"/>
          <a:lstStyle/>
          <a:p>
            <a:pPr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dirty="0"/>
              <a:t>Source of biomass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95513" y="4556125"/>
            <a:ext cx="6635750" cy="744538"/>
          </a:xfrm>
          <a:custGeom>
            <a:avLst/>
            <a:gdLst>
              <a:gd name="connsiteX0" fmla="*/ 0 w 6636060"/>
              <a:gd name="connsiteY0" fmla="*/ 0 h 745200"/>
              <a:gd name="connsiteX1" fmla="*/ 6636060 w 6636060"/>
              <a:gd name="connsiteY1" fmla="*/ 0 h 745200"/>
              <a:gd name="connsiteX2" fmla="*/ 6636060 w 6636060"/>
              <a:gd name="connsiteY2" fmla="*/ 745200 h 745200"/>
              <a:gd name="connsiteX3" fmla="*/ 0 w 6636060"/>
              <a:gd name="connsiteY3" fmla="*/ 745200 h 745200"/>
              <a:gd name="connsiteX4" fmla="*/ 0 w 6636060"/>
              <a:gd name="connsiteY4" fmla="*/ 0 h 7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060" h="745200">
                <a:moveTo>
                  <a:pt x="0" y="0"/>
                </a:moveTo>
                <a:lnTo>
                  <a:pt x="6636060" y="0"/>
                </a:lnTo>
                <a:lnTo>
                  <a:pt x="6636060" y="745200"/>
                </a:lnTo>
                <a:lnTo>
                  <a:pt x="0" y="74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0695" tIns="27940" rIns="156464" bIns="27940" spcCol="1270"/>
          <a:lstStyle/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/>
              <a:t>Sawdust</a:t>
            </a:r>
          </a:p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 smtClean="0"/>
              <a:t>Sugarcane</a:t>
            </a:r>
            <a:endParaRPr lang="en-US" sz="2200" dirty="0"/>
          </a:p>
        </p:txBody>
      </p:sp>
      <p:sp>
        <p:nvSpPr>
          <p:cNvPr id="12" name="Freeform 11"/>
          <p:cNvSpPr/>
          <p:nvPr/>
        </p:nvSpPr>
        <p:spPr>
          <a:xfrm>
            <a:off x="2195736" y="5301739"/>
            <a:ext cx="6636060" cy="719549"/>
          </a:xfrm>
          <a:custGeom>
            <a:avLst/>
            <a:gdLst>
              <a:gd name="connsiteX0" fmla="*/ 0 w 6636060"/>
              <a:gd name="connsiteY0" fmla="*/ 119927 h 719549"/>
              <a:gd name="connsiteX1" fmla="*/ 35126 w 6636060"/>
              <a:gd name="connsiteY1" fmla="*/ 35126 h 719549"/>
              <a:gd name="connsiteX2" fmla="*/ 119927 w 6636060"/>
              <a:gd name="connsiteY2" fmla="*/ 0 h 719549"/>
              <a:gd name="connsiteX3" fmla="*/ 6516133 w 6636060"/>
              <a:gd name="connsiteY3" fmla="*/ 0 h 719549"/>
              <a:gd name="connsiteX4" fmla="*/ 6600934 w 6636060"/>
              <a:gd name="connsiteY4" fmla="*/ 35126 h 719549"/>
              <a:gd name="connsiteX5" fmla="*/ 6636060 w 6636060"/>
              <a:gd name="connsiteY5" fmla="*/ 119927 h 719549"/>
              <a:gd name="connsiteX6" fmla="*/ 6636060 w 6636060"/>
              <a:gd name="connsiteY6" fmla="*/ 599622 h 719549"/>
              <a:gd name="connsiteX7" fmla="*/ 6600934 w 6636060"/>
              <a:gd name="connsiteY7" fmla="*/ 684423 h 719549"/>
              <a:gd name="connsiteX8" fmla="*/ 6516133 w 6636060"/>
              <a:gd name="connsiteY8" fmla="*/ 719549 h 719549"/>
              <a:gd name="connsiteX9" fmla="*/ 119927 w 6636060"/>
              <a:gd name="connsiteY9" fmla="*/ 719549 h 719549"/>
              <a:gd name="connsiteX10" fmla="*/ 35126 w 6636060"/>
              <a:gd name="connsiteY10" fmla="*/ 684423 h 719549"/>
              <a:gd name="connsiteX11" fmla="*/ 0 w 6636060"/>
              <a:gd name="connsiteY11" fmla="*/ 599622 h 719549"/>
              <a:gd name="connsiteX12" fmla="*/ 0 w 6636060"/>
              <a:gd name="connsiteY12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36060" h="719549">
                <a:moveTo>
                  <a:pt x="0" y="119927"/>
                </a:moveTo>
                <a:cubicBezTo>
                  <a:pt x="0" y="88120"/>
                  <a:pt x="12635" y="57616"/>
                  <a:pt x="35126" y="35126"/>
                </a:cubicBezTo>
                <a:cubicBezTo>
                  <a:pt x="57617" y="12635"/>
                  <a:pt x="88121" y="0"/>
                  <a:pt x="119927" y="0"/>
                </a:cubicBezTo>
                <a:lnTo>
                  <a:pt x="6516133" y="0"/>
                </a:lnTo>
                <a:cubicBezTo>
                  <a:pt x="6547940" y="0"/>
                  <a:pt x="6578444" y="12635"/>
                  <a:pt x="6600934" y="35126"/>
                </a:cubicBezTo>
                <a:cubicBezTo>
                  <a:pt x="6623425" y="57617"/>
                  <a:pt x="6636060" y="88121"/>
                  <a:pt x="6636060" y="119927"/>
                </a:cubicBezTo>
                <a:lnTo>
                  <a:pt x="6636060" y="599622"/>
                </a:lnTo>
                <a:cubicBezTo>
                  <a:pt x="6636060" y="631429"/>
                  <a:pt x="6623425" y="661933"/>
                  <a:pt x="6600934" y="684423"/>
                </a:cubicBezTo>
                <a:cubicBezTo>
                  <a:pt x="6578443" y="706914"/>
                  <a:pt x="6547939" y="719549"/>
                  <a:pt x="6516133" y="719549"/>
                </a:cubicBezTo>
                <a:lnTo>
                  <a:pt x="119927" y="719549"/>
                </a:lnTo>
                <a:cubicBezTo>
                  <a:pt x="88120" y="719549"/>
                  <a:pt x="57616" y="706914"/>
                  <a:pt x="35126" y="684423"/>
                </a:cubicBezTo>
                <a:cubicBezTo>
                  <a:pt x="12635" y="661932"/>
                  <a:pt x="0" y="631428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rgbClr val="0066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9425" tIns="149425" rIns="149425" bIns="149425" spcCol="1270" anchor="ctr"/>
          <a:lstStyle/>
          <a:p>
            <a:pPr defTabSz="1333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dirty="0"/>
              <a:t>Method of hydrolysis</a:t>
            </a:r>
          </a:p>
        </p:txBody>
      </p:sp>
      <p:sp>
        <p:nvSpPr>
          <p:cNvPr id="13" name="Freeform 12"/>
          <p:cNvSpPr/>
          <p:nvPr/>
        </p:nvSpPr>
        <p:spPr>
          <a:xfrm>
            <a:off x="2195513" y="5995988"/>
            <a:ext cx="6635750" cy="746125"/>
          </a:xfrm>
          <a:custGeom>
            <a:avLst/>
            <a:gdLst>
              <a:gd name="connsiteX0" fmla="*/ 0 w 6636060"/>
              <a:gd name="connsiteY0" fmla="*/ 0 h 745200"/>
              <a:gd name="connsiteX1" fmla="*/ 6636060 w 6636060"/>
              <a:gd name="connsiteY1" fmla="*/ 0 h 745200"/>
              <a:gd name="connsiteX2" fmla="*/ 6636060 w 6636060"/>
              <a:gd name="connsiteY2" fmla="*/ 745200 h 745200"/>
              <a:gd name="connsiteX3" fmla="*/ 0 w 6636060"/>
              <a:gd name="connsiteY3" fmla="*/ 745200 h 745200"/>
              <a:gd name="connsiteX4" fmla="*/ 0 w 6636060"/>
              <a:gd name="connsiteY4" fmla="*/ 0 h 7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060" h="745200">
                <a:moveTo>
                  <a:pt x="0" y="0"/>
                </a:moveTo>
                <a:lnTo>
                  <a:pt x="6636060" y="0"/>
                </a:lnTo>
                <a:lnTo>
                  <a:pt x="6636060" y="745200"/>
                </a:lnTo>
                <a:lnTo>
                  <a:pt x="0" y="745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0695" tIns="27940" rIns="156464" bIns="27940" spcCol="1270"/>
          <a:lstStyle/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/>
              <a:t>Acid </a:t>
            </a:r>
          </a:p>
          <a:p>
            <a:pPr marL="228600" lvl="1" indent="-228600" defTabSz="977900" fontAlgn="auto">
              <a:lnSpc>
                <a:spcPct val="90000"/>
              </a:lnSpc>
              <a:spcAft>
                <a:spcPct val="20000"/>
              </a:spcAft>
              <a:buFontTx/>
              <a:buChar char="••"/>
              <a:defRPr/>
            </a:pPr>
            <a:r>
              <a:rPr lang="en-US" sz="2200" dirty="0"/>
              <a:t>Enzymatic</a:t>
            </a:r>
            <a:endParaRPr lang="en-SG" sz="2200" dirty="0"/>
          </a:p>
        </p:txBody>
      </p:sp>
      <p:pic>
        <p:nvPicPr>
          <p:cNvPr id="10242" name="Picture 2" descr="http://www.alliedkenco.com/catalog/images/SAWDUST.jpg"/>
          <p:cNvPicPr>
            <a:picLocks noChangeAspect="1" noChangeArrowheads="1"/>
          </p:cNvPicPr>
          <p:nvPr/>
        </p:nvPicPr>
        <p:blipFill>
          <a:blip r:embed="rId3" cstate="print"/>
          <a:srcRect l="4546" t="15120" b="11171"/>
          <a:stretch>
            <a:fillRect/>
          </a:stretch>
        </p:blipFill>
        <p:spPr bwMode="auto">
          <a:xfrm>
            <a:off x="6084888" y="4652963"/>
            <a:ext cx="1511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27713" y="5802313"/>
            <a:ext cx="2089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600">
                <a:latin typeface="Calibri" pitchFamily="34" charset="0"/>
                <a:hlinkClick r:id="rId4"/>
              </a:rPr>
              <a:t>http://www.alliedkenco.com/catalog/images/SAWDUST.jpg</a:t>
            </a:r>
            <a:endParaRPr lang="en-SG" sz="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3" grpId="0" animBg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Controlled Variables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488" y="2060575"/>
            <a:ext cx="6248400" cy="3840163"/>
          </a:xfrm>
        </p:spPr>
        <p:txBody>
          <a:bodyPr/>
          <a:lstStyle/>
          <a:p>
            <a:pPr eaLnBrk="1" hangingPunct="1"/>
            <a:r>
              <a:rPr lang="en-US" smtClean="0"/>
              <a:t>Amount of biomass, acid, enzymes, per experiment</a:t>
            </a:r>
          </a:p>
          <a:p>
            <a:pPr eaLnBrk="1" hangingPunct="1"/>
            <a:r>
              <a:rPr lang="en-US" smtClean="0"/>
              <a:t>Fermentation</a:t>
            </a:r>
          </a:p>
          <a:p>
            <a:pPr lvl="1" eaLnBrk="1" hangingPunct="1"/>
            <a:r>
              <a:rPr lang="en-US" smtClean="0"/>
              <a:t>Amount of selected microorganism used</a:t>
            </a:r>
          </a:p>
          <a:p>
            <a:pPr eaLnBrk="1" hangingPunct="1"/>
            <a:r>
              <a:rPr lang="en-US" smtClean="0"/>
              <a:t>Fractional Distillation</a:t>
            </a:r>
          </a:p>
          <a:p>
            <a:pPr eaLnBrk="1" hangingPunct="1"/>
            <a:r>
              <a:rPr lang="en-US" smtClean="0"/>
              <a:t>Temperature and other conditions within each step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Dependent Variable</a:t>
            </a:r>
            <a:endParaRPr lang="en-SG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051720" y="1700808"/>
          <a:ext cx="45601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http://static.wix.com/media/83431dcacd6dda0673bc58adb8017928.wix_mp_2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5084763"/>
            <a:ext cx="189388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5364088" y="5517232"/>
            <a:ext cx="792088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dist="50800" dir="1188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chilly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pic>
        <p:nvPicPr>
          <p:cNvPr id="19460" name="Picture 4" descr="http://www.modecodesigns.com/store/avactis-images/fuel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4941888"/>
            <a:ext cx="21653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43663" y="6556375"/>
            <a:ext cx="22320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600">
                <a:latin typeface="Calibri" pitchFamily="34" charset="0"/>
                <a:hlinkClick r:id="rId10"/>
              </a:rPr>
              <a:t>http://www.ecofireplace.co.uk/assets/images/bioethanolfuel.jpg</a:t>
            </a:r>
            <a:endParaRPr lang="en-SG" sz="60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4438" y="6597650"/>
            <a:ext cx="2663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SG" sz="600">
                <a:latin typeface="Calibri" pitchFamily="34" charset="0"/>
                <a:hlinkClick r:id="rId11"/>
              </a:rPr>
              <a:t>http://www.thedailygreen.com/cm/thedailygreen/images/sawdust-pile-lg.jpg</a:t>
            </a:r>
            <a:endParaRPr lang="en-SG" sz="6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  <a:fontScheme name="Mod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od">
    <a:fillStyleLst>
      <a:solidFill>
        <a:schemeClr val="phClr"/>
      </a:solidFill>
      <a:solidFill>
        <a:schemeClr val="phClr">
          <a:tint val="80000"/>
        </a:schemeClr>
      </a:solidFill>
      <a:solidFill>
        <a:schemeClr val="phClr">
          <a:shade val="30000"/>
          <a:satMod val="150000"/>
        </a:schemeClr>
      </a:solidFill>
    </a:fillStyleLst>
    <a:lnStyleLst>
      <a:ln w="9525" cap="flat" cmpd="sng" algn="ctr">
        <a:solidFill>
          <a:schemeClr val="phClr">
            <a:tint val="90000"/>
            <a:satMod val="105000"/>
          </a:schemeClr>
        </a:solidFill>
        <a:prstDash val="solid"/>
      </a:ln>
      <a:ln w="50800" cap="flat" cmpd="sng" algn="ctr">
        <a:solidFill>
          <a:schemeClr val="phClr">
            <a:tint val="90000"/>
          </a:schemeClr>
        </a:solidFill>
        <a:prstDash val="solid"/>
      </a:ln>
      <a:ln w="76200" cap="flat" cmpd="dbl" algn="ctr">
        <a:solidFill>
          <a:schemeClr val="phClr">
            <a:tint val="9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</a:effectStyle>
      <a:effectStyle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a:effectStyle>
    </a:effectStyleLst>
    <a:bgFillStyleLst>
      <a:solidFill>
        <a:schemeClr val="phClr">
          <a:satMod val="125000"/>
        </a:schemeClr>
      </a:solidFill>
      <a:solidFill>
        <a:schemeClr val="phClr">
          <a:shade val="30000"/>
          <a:satMod val="150000"/>
        </a:schemeClr>
      </a:solidFill>
      <a:gradFill>
        <a:gsLst>
          <a:gs pos="0">
            <a:schemeClr val="phClr">
              <a:tint val="100000"/>
              <a:shade val="80000"/>
              <a:satMod val="135000"/>
            </a:schemeClr>
          </a:gs>
          <a:gs pos="55000">
            <a:schemeClr val="phClr">
              <a:tint val="70000"/>
              <a:shade val="100000"/>
              <a:satMod val="150000"/>
            </a:schemeClr>
          </a:gs>
          <a:gs pos="100000">
            <a:schemeClr val="phClr">
              <a:tint val="70000"/>
              <a:shade val="100000"/>
              <a:satMod val="15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1277</TotalTime>
  <Words>1366</Words>
  <Application>Microsoft Office PowerPoint</Application>
  <PresentationFormat>On-screen Show (4:3)</PresentationFormat>
  <Paragraphs>417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Theme_Mod_theme</vt:lpstr>
      <vt:lpstr>Investigating the use of steam pretreatment on cellulosic waste for bioethanol production</vt:lpstr>
      <vt:lpstr>Content</vt:lpstr>
      <vt:lpstr>Background</vt:lpstr>
      <vt:lpstr>Background - pretreatment</vt:lpstr>
      <vt:lpstr>Rationale</vt:lpstr>
      <vt:lpstr>Hypothesis</vt:lpstr>
      <vt:lpstr>Independent Variables</vt:lpstr>
      <vt:lpstr>Controlled Variables</vt:lpstr>
      <vt:lpstr>Dependent Variable</vt:lpstr>
      <vt:lpstr>Objective</vt:lpstr>
      <vt:lpstr>Materials</vt:lpstr>
      <vt:lpstr>Methodology (Brief)</vt:lpstr>
      <vt:lpstr>Methods: preparation of biomass</vt:lpstr>
      <vt:lpstr>Methods: Steam pretreatment</vt:lpstr>
      <vt:lpstr>Methods: Acid pretreatment</vt:lpstr>
      <vt:lpstr>Methods: acid hydrolysis</vt:lpstr>
      <vt:lpstr>Methods: enzymatic hydrolysis</vt:lpstr>
      <vt:lpstr>Methods: fermentation</vt:lpstr>
      <vt:lpstr>Methods: distillation</vt:lpstr>
      <vt:lpstr>Test for ethanol concentration</vt:lpstr>
      <vt:lpstr>Data Analysis: sawdust (acid) </vt:lpstr>
      <vt:lpstr>Data Analysis: sawdust (acid)</vt:lpstr>
      <vt:lpstr>Data Analysis: sawdust (enzymatic) </vt:lpstr>
      <vt:lpstr>Data Analysis: sawdust (enzymatic)</vt:lpstr>
      <vt:lpstr>Data Analysis: sugarcane (enzymatic) </vt:lpstr>
      <vt:lpstr>Data Analysis: sugarcane (enzymatic) </vt:lpstr>
      <vt:lpstr>Conclusion</vt:lpstr>
      <vt:lpstr>Limitations</vt:lpstr>
      <vt:lpstr>Application</vt:lpstr>
      <vt:lpstr>Bibliography (I)</vt:lpstr>
      <vt:lpstr>Bibliography (II)</vt:lpstr>
      <vt:lpstr>Bibliography (III)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efficiency of different pretreatment on cellulosic waste for bioethanol production</dc:title>
  <dc:creator>James Ang</dc:creator>
  <cp:lastModifiedBy>James</cp:lastModifiedBy>
  <cp:revision>478</cp:revision>
  <dcterms:created xsi:type="dcterms:W3CDTF">2011-07-07T01:38:32Z</dcterms:created>
  <dcterms:modified xsi:type="dcterms:W3CDTF">2012-07-06T15:09:14Z</dcterms:modified>
</cp:coreProperties>
</file>