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91" r:id="rId3"/>
    <p:sldId id="293" r:id="rId4"/>
    <p:sldId id="300" r:id="rId5"/>
    <p:sldId id="301" r:id="rId6"/>
    <p:sldId id="272" r:id="rId7"/>
    <p:sldId id="273" r:id="rId8"/>
    <p:sldId id="258" r:id="rId9"/>
    <p:sldId id="340" r:id="rId10"/>
    <p:sldId id="262" r:id="rId11"/>
    <p:sldId id="333" r:id="rId12"/>
    <p:sldId id="320" r:id="rId13"/>
    <p:sldId id="328" r:id="rId14"/>
    <p:sldId id="329" r:id="rId15"/>
    <p:sldId id="275" r:id="rId16"/>
    <p:sldId id="276" r:id="rId17"/>
    <p:sldId id="280" r:id="rId18"/>
    <p:sldId id="323" r:id="rId19"/>
    <p:sldId id="321" r:id="rId20"/>
    <p:sldId id="325" r:id="rId21"/>
    <p:sldId id="305" r:id="rId22"/>
    <p:sldId id="336" r:id="rId23"/>
    <p:sldId id="299" r:id="rId24"/>
    <p:sldId id="338" r:id="rId25"/>
    <p:sldId id="270" r:id="rId26"/>
    <p:sldId id="284" r:id="rId27"/>
    <p:sldId id="332" r:id="rId28"/>
    <p:sldId id="331" r:id="rId29"/>
    <p:sldId id="327" r:id="rId30"/>
    <p:sldId id="31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3B"/>
    <a:srgbClr val="215D65"/>
    <a:srgbClr val="4AB4C3"/>
    <a:srgbClr val="B95B22"/>
    <a:srgbClr val="DD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62" d="100"/>
          <a:sy n="62" d="100"/>
        </p:scale>
        <p:origin x="127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EYNACHEN:&#37325;&#21147;&#29128;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EYNACHEN:&#37325;&#21147;&#29128;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SSC\data\&#25928;&#29575;new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2800" dirty="0"/>
              <a:t>Weight</a:t>
            </a:r>
            <a:r>
              <a:rPr lang="en-US" altLang="zh-TW" sz="2800" baseline="0" dirty="0"/>
              <a:t> &amp; Average Voltage</a:t>
            </a:r>
            <a:endParaRPr lang="zh-TW" altLang="en-US" dirty="0"/>
          </a:p>
        </c:rich>
      </c:tx>
      <c:layout>
        <c:manualLayout>
          <c:xMode val="edge"/>
          <c:yMode val="edge"/>
          <c:x val="3.6764000000000019E-2"/>
          <c:y val="7.05555555555555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57337222108001"/>
          <c:y val="0.19324178797409"/>
          <c:w val="0.39611555555555561"/>
          <c:h val="0.6200689001162620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 w="101600"/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35962755555555553"/>
                  <c:y val="-0.112460740740740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zh-TW" sz="2000" baseline="0" dirty="0"/>
                      <a:t>y = 5.4x – 31.0</a:t>
                    </a:r>
                    <a:br>
                      <a:rPr lang="en-US" altLang="zh-TW" sz="2000" baseline="0" dirty="0"/>
                    </a:br>
                    <a:r>
                      <a:rPr lang="en-US" altLang="zh-TW" sz="2000" baseline="0" dirty="0"/>
                      <a:t>R² = 0.99</a:t>
                    </a:r>
                    <a:endParaRPr lang="en-US" altLang="zh-TW" sz="2000" dirty="0"/>
                  </a:p>
                </c:rich>
              </c:tx>
              <c:numFmt formatCode="General" sourceLinked="0"/>
            </c:trendlineLbl>
          </c:trendline>
          <c:errBars>
            <c:errDir val="x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'公斤-伏特'!$A$4:$A$9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</c:numCache>
            </c:numRef>
          </c:xVal>
          <c:yVal>
            <c:numRef>
              <c:f>'公斤-伏特'!$E$4:$E$9</c:f>
              <c:numCache>
                <c:formatCode>General</c:formatCode>
                <c:ptCount val="6"/>
                <c:pt idx="0">
                  <c:v>7.3333333333333321</c:v>
                </c:pt>
                <c:pt idx="1">
                  <c:v>12.33333333333333</c:v>
                </c:pt>
                <c:pt idx="2">
                  <c:v>18.333333333333321</c:v>
                </c:pt>
                <c:pt idx="3">
                  <c:v>23</c:v>
                </c:pt>
                <c:pt idx="4">
                  <c:v>29.333333333333321</c:v>
                </c:pt>
                <c:pt idx="5">
                  <c:v>34.333333333333343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7E-48F6-8414-428C67370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91872"/>
        <c:axId val="185838360"/>
      </c:scatterChart>
      <c:valAx>
        <c:axId val="18559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2400" dirty="0"/>
                  <a:t>Weight(kg)</a:t>
                </a:r>
                <a:endParaRPr lang="zh-TW" alt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838360"/>
        <c:crosses val="autoZero"/>
        <c:crossBetween val="midCat"/>
      </c:valAx>
      <c:valAx>
        <c:axId val="185838360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en-US" altLang="zh-TW" sz="2000" dirty="0"/>
                  <a:t>Volt(V)</a:t>
                </a:r>
                <a:endParaRPr lang="zh-TW" altLang="en-US" sz="2000" dirty="0"/>
              </a:p>
            </c:rich>
          </c:tx>
          <c:layout>
            <c:manualLayout>
              <c:xMode val="edge"/>
              <c:yMode val="edge"/>
              <c:x val="3.1789666666666674E-2"/>
              <c:y val="0.3741066666666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591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2800" dirty="0"/>
              <a:t>Weight &amp; Falling</a:t>
            </a:r>
            <a:r>
              <a:rPr lang="en-US" altLang="zh-TW" sz="2800" baseline="0" dirty="0"/>
              <a:t> Time</a:t>
            </a:r>
            <a:endParaRPr lang="zh-TW" altLang="en-US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 w="101600"/>
            </c:spPr>
          </c:marker>
          <c:errBars>
            <c:errDir val="x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'公斤-時間'!$A$2:$A$7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</c:numCache>
            </c:numRef>
          </c:xVal>
          <c:yVal>
            <c:numRef>
              <c:f>'公斤-時間'!$B$2:$B$7</c:f>
              <c:numCache>
                <c:formatCode>General</c:formatCode>
                <c:ptCount val="6"/>
                <c:pt idx="0">
                  <c:v>381.17</c:v>
                </c:pt>
                <c:pt idx="1">
                  <c:v>213.92666666666659</c:v>
                </c:pt>
                <c:pt idx="2">
                  <c:v>149.16666666666671</c:v>
                </c:pt>
                <c:pt idx="3">
                  <c:v>126.96</c:v>
                </c:pt>
                <c:pt idx="4">
                  <c:v>91.343333333333348</c:v>
                </c:pt>
                <c:pt idx="5">
                  <c:v>81.050000000000011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81-4F79-AEC7-AA739E7D1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47792"/>
        <c:axId val="183471288"/>
      </c:scatterChart>
      <c:valAx>
        <c:axId val="18604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1800" baseline="0" dirty="0"/>
                  <a:t>Weight(Kg)</a:t>
                </a:r>
                <a:endParaRPr lang="zh-TW" altLang="en-US" sz="180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3471288"/>
        <c:crosses val="autoZero"/>
        <c:crossBetween val="midCat"/>
      </c:valAx>
      <c:valAx>
        <c:axId val="183471288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en-US" altLang="zh-TW" sz="1800" baseline="0" dirty="0"/>
                  <a:t>Time(s)</a:t>
                </a:r>
                <a:endParaRPr lang="zh-TW" altLang="en-US" sz="180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6047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2800" dirty="0"/>
              <a:t>Kinetic</a:t>
            </a:r>
            <a:r>
              <a:rPr lang="en-US" altLang="zh-TW" sz="2800" baseline="0" dirty="0"/>
              <a:t> Energy Transferring Efficiency(KETE)</a:t>
            </a:r>
            <a:endParaRPr lang="zh-TW" altLang="en-US" sz="2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9022231559603815E-2"/>
          <c:y val="0.13575329865309083"/>
          <c:w val="0.87859582963536564"/>
          <c:h val="0.7618703140728471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 w="76200"/>
            </c:spPr>
          </c:marker>
          <c:errBars>
            <c:errDir val="x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工作表1!$E$7:$E$13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</c:numCache>
            </c:numRef>
          </c:xVal>
          <c:yVal>
            <c:numRef>
              <c:f>工作表1!$F$7:$F$13</c:f>
              <c:numCache>
                <c:formatCode>0%</c:formatCode>
                <c:ptCount val="7"/>
                <c:pt idx="0">
                  <c:v>0.37378298292648515</c:v>
                </c:pt>
                <c:pt idx="1">
                  <c:v>0.63059612161838641</c:v>
                </c:pt>
                <c:pt idx="2">
                  <c:v>0.72763476034703467</c:v>
                </c:pt>
                <c:pt idx="3">
                  <c:v>0.75977597759775983</c:v>
                </c:pt>
                <c:pt idx="4">
                  <c:v>0.77333333333333332</c:v>
                </c:pt>
                <c:pt idx="5">
                  <c:v>0.76047608115982968</c:v>
                </c:pt>
                <c:pt idx="6">
                  <c:v>0.76763730092817717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81-4FD2-B95C-FCB16F6B9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118696"/>
        <c:axId val="186119080"/>
      </c:scatterChart>
      <c:valAx>
        <c:axId val="186118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1800" dirty="0"/>
                  <a:t>Weight(kg)</a:t>
                </a:r>
                <a:endParaRPr lang="zh-TW" altLang="en-US" sz="1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6119080"/>
        <c:crosses val="autoZero"/>
        <c:crossBetween val="midCat"/>
      </c:valAx>
      <c:valAx>
        <c:axId val="1861190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6118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0F38E-0418-4F58-91FC-C50FD02D9F4C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FE99-F615-458D-ACBB-5212D6EC21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7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29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28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8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1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54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36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205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19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r>
              <a:rPr lang="zh-TW" altLang="en-US" dirty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25</a:t>
            </a:r>
          </a:p>
          <a:p>
            <a:r>
              <a:rPr lang="zh-TW" altLang="en-US" dirty="0"/>
              <a:t>有時間以八公斤為例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676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62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87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078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464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22</a:t>
            </a:r>
          </a:p>
          <a:p>
            <a:r>
              <a:rPr lang="zh-TW" altLang="en-US" dirty="0"/>
              <a:t>為何用八公斤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951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813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32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61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95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40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2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92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58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FE99-F615-458D-ACBB-5212D6EC21A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5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 dirty="0" smtClean="0"/>
              <a:t>#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4000"/>
            </a:lvl1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77B56F-B3B5-4E61-9561-C39D311E4D1B}" type="datetimeFigureOut">
              <a:rPr lang="zh-TW" altLang="en-US" smtClean="0"/>
              <a:t>2017/7/13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0A9673-C1A6-4025-AF16-0F677491E33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Excel_2007_Workbook1.xlsx"/><Relationship Id="rId5" Type="http://schemas.openxmlformats.org/officeDocument/2006/relationships/oleObject" Target="../embeddings/oleObject3.bin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496" y="3789040"/>
            <a:ext cx="8731696" cy="1828800"/>
          </a:xfrm>
        </p:spPr>
        <p:txBody>
          <a:bodyPr/>
          <a:lstStyle/>
          <a:p>
            <a:pPr algn="r"/>
            <a:r>
              <a:rPr lang="en-US" altLang="zh-TW" dirty="0"/>
              <a:t>Green powered </a:t>
            </a:r>
            <a:br>
              <a:rPr lang="en-US" altLang="zh-TW" dirty="0"/>
            </a:br>
            <a:r>
              <a:rPr lang="en-US" altLang="zh-TW" dirty="0"/>
              <a:t>gravity light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62200" y="6127576"/>
            <a:ext cx="6705600" cy="685800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altLang="zh-TW" sz="2800" dirty="0" smtClean="0"/>
              <a:t>Stella </a:t>
            </a:r>
            <a:r>
              <a:rPr lang="en-US" altLang="zh-TW" sz="2800" dirty="0" err="1" smtClean="0"/>
              <a:t>Matutina</a:t>
            </a:r>
            <a:r>
              <a:rPr lang="en-US" altLang="zh-TW" sz="2800" dirty="0" smtClean="0"/>
              <a:t> Girl’s High School</a:t>
            </a:r>
          </a:p>
          <a:p>
            <a:pPr>
              <a:lnSpc>
                <a:spcPts val="1800"/>
              </a:lnSpc>
            </a:pPr>
            <a:r>
              <a:rPr lang="en-US" altLang="zh-TW" sz="2800" dirty="0" smtClean="0"/>
              <a:t>Yi-</a:t>
            </a:r>
            <a:r>
              <a:rPr lang="en-US" altLang="zh-TW" sz="2800" dirty="0" err="1" smtClean="0"/>
              <a:t>Hsuan</a:t>
            </a:r>
            <a:r>
              <a:rPr lang="en-US" altLang="zh-TW" sz="2800" dirty="0" smtClean="0"/>
              <a:t> Chen, Yann-</a:t>
            </a:r>
            <a:r>
              <a:rPr lang="en-US" altLang="zh-TW" sz="2800" dirty="0" err="1" smtClean="0"/>
              <a:t>Tsyr</a:t>
            </a:r>
            <a:r>
              <a:rPr lang="en-US" altLang="zh-TW" sz="2800" dirty="0" smtClean="0"/>
              <a:t> Tuan, </a:t>
            </a:r>
            <a:r>
              <a:rPr lang="en-US" altLang="zh-TW" sz="2800" dirty="0" err="1" smtClean="0"/>
              <a:t>Zi</a:t>
            </a:r>
            <a:r>
              <a:rPr lang="en-US" altLang="zh-TW" sz="2800" dirty="0" smtClean="0"/>
              <a:t>-Yun, Lai </a:t>
            </a:r>
            <a:endParaRPr lang="zh-TW" altLang="en-US" sz="2800" dirty="0"/>
          </a:p>
        </p:txBody>
      </p:sp>
      <p:pic>
        <p:nvPicPr>
          <p:cNvPr id="4" name="Picture 2" descr="https://scontent.ftpe4-1.fna.fbcdn.net/v/t34.0-12/18197558_1482558255128498_861572203_n.jpg?oh=8db7f48be6e63577a57c5e2c9585a088&amp;oe=59075CA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8069"/>
          <a:stretch/>
        </p:blipFill>
        <p:spPr bwMode="auto">
          <a:xfrm>
            <a:off x="0" y="-27385"/>
            <a:ext cx="3563888" cy="597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 flipH="1">
            <a:off x="3563888" y="-27384"/>
            <a:ext cx="92606" cy="6050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5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Gravity Light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406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群組 52"/>
          <p:cNvGrpSpPr/>
          <p:nvPr/>
        </p:nvGrpSpPr>
        <p:grpSpPr>
          <a:xfrm>
            <a:off x="2986309" y="685172"/>
            <a:ext cx="6198509" cy="5783754"/>
            <a:chOff x="-418004" y="-36005"/>
            <a:chExt cx="6199244" cy="5377070"/>
          </a:xfrm>
        </p:grpSpPr>
        <p:grpSp>
          <p:nvGrpSpPr>
            <p:cNvPr id="54" name="群組 53"/>
            <p:cNvGrpSpPr/>
            <p:nvPr/>
          </p:nvGrpSpPr>
          <p:grpSpPr>
            <a:xfrm>
              <a:off x="1296144" y="0"/>
              <a:ext cx="3524200" cy="5341065"/>
              <a:chOff x="1296144" y="0"/>
              <a:chExt cx="3524200" cy="5341065"/>
            </a:xfrm>
          </p:grpSpPr>
          <p:cxnSp>
            <p:nvCxnSpPr>
              <p:cNvPr id="66" name="直線接點 65"/>
              <p:cNvCxnSpPr>
                <a:cxnSpLocks/>
                <a:stCxn id="75" idx="1"/>
              </p:cNvCxnSpPr>
              <p:nvPr/>
            </p:nvCxnSpPr>
            <p:spPr>
              <a:xfrm flipV="1">
                <a:off x="2312882" y="884157"/>
                <a:ext cx="371529" cy="11165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橢圓 66"/>
              <p:cNvSpPr/>
              <p:nvPr/>
            </p:nvSpPr>
            <p:spPr>
              <a:xfrm>
                <a:off x="2052228" y="3695804"/>
                <a:ext cx="648072" cy="64807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cxnSp>
            <p:nvCxnSpPr>
              <p:cNvPr id="68" name="直線接點 67"/>
              <p:cNvCxnSpPr/>
              <p:nvPr/>
            </p:nvCxnSpPr>
            <p:spPr>
              <a:xfrm flipH="1" flipV="1">
                <a:off x="1476164" y="2687692"/>
                <a:ext cx="805981" cy="13321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>
                <a:cxnSpLocks/>
                <a:stCxn id="76" idx="6"/>
              </p:cNvCxnSpPr>
              <p:nvPr/>
            </p:nvCxnSpPr>
            <p:spPr>
              <a:xfrm flipV="1">
                <a:off x="2449557" y="2687692"/>
                <a:ext cx="826807" cy="1332148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圓角矩形 17"/>
              <p:cNvSpPr/>
              <p:nvPr/>
            </p:nvSpPr>
            <p:spPr>
              <a:xfrm>
                <a:off x="3708412" y="1103516"/>
                <a:ext cx="72008" cy="4197536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215D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grpSp>
            <p:nvGrpSpPr>
              <p:cNvPr id="71" name="群組 70"/>
              <p:cNvGrpSpPr/>
              <p:nvPr/>
            </p:nvGrpSpPr>
            <p:grpSpPr>
              <a:xfrm>
                <a:off x="1620179" y="2059917"/>
                <a:ext cx="2981031" cy="3281148"/>
                <a:chOff x="1620179" y="2059917"/>
                <a:chExt cx="2981031" cy="5735277"/>
              </a:xfrm>
            </p:grpSpPr>
            <p:sp>
              <p:nvSpPr>
                <p:cNvPr id="85" name="圓角矩形 36"/>
                <p:cNvSpPr/>
                <p:nvPr/>
              </p:nvSpPr>
              <p:spPr>
                <a:xfrm>
                  <a:off x="2340260" y="2059917"/>
                  <a:ext cx="72008" cy="5688632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solidFill>
                    <a:srgbClr val="215D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zh-TW" sz="1200" kern="100">
                    <a:effectLst/>
                    <a:ea typeface="新細明體"/>
                    <a:cs typeface="Times New Roman"/>
                  </a:endParaRPr>
                </a:p>
              </p:txBody>
            </p:sp>
            <p:sp>
              <p:nvSpPr>
                <p:cNvPr id="86" name="圓角矩形 37"/>
                <p:cNvSpPr/>
                <p:nvPr/>
              </p:nvSpPr>
              <p:spPr>
                <a:xfrm>
                  <a:off x="1620179" y="7676541"/>
                  <a:ext cx="2981031" cy="118653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solidFill>
                    <a:srgbClr val="215D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zh-TW" sz="1200" kern="100">
                    <a:effectLst/>
                    <a:ea typeface="新細明體"/>
                    <a:cs typeface="Times New Roman"/>
                  </a:endParaRPr>
                </a:p>
              </p:txBody>
            </p:sp>
          </p:grpSp>
          <p:sp>
            <p:nvSpPr>
              <p:cNvPr id="72" name="橢圓 71"/>
              <p:cNvSpPr/>
              <p:nvPr/>
            </p:nvSpPr>
            <p:spPr>
              <a:xfrm>
                <a:off x="2668488" y="0"/>
                <a:ext cx="2151856" cy="2207032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3" name="橢圓 72"/>
              <p:cNvSpPr/>
              <p:nvPr/>
            </p:nvSpPr>
            <p:spPr>
              <a:xfrm>
                <a:off x="3636404" y="1015584"/>
                <a:ext cx="231948" cy="231948"/>
              </a:xfrm>
              <a:prstGeom prst="ellipse">
                <a:avLst/>
              </a:prstGeom>
              <a:solidFill>
                <a:srgbClr val="215D65"/>
              </a:solidFill>
              <a:ln>
                <a:solidFill>
                  <a:srgbClr val="BCE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1296144" y="984716"/>
                <a:ext cx="2151856" cy="2207032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5" name="橢圓 74"/>
              <p:cNvSpPr/>
              <p:nvPr/>
            </p:nvSpPr>
            <p:spPr>
              <a:xfrm>
                <a:off x="2288366" y="1976211"/>
                <a:ext cx="167412" cy="167412"/>
              </a:xfrm>
              <a:prstGeom prst="ellipse">
                <a:avLst/>
              </a:prstGeom>
              <a:solidFill>
                <a:srgbClr val="215D65"/>
              </a:solidFill>
              <a:ln>
                <a:solidFill>
                  <a:srgbClr val="BCE2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2282145" y="3936134"/>
                <a:ext cx="167412" cy="167412"/>
              </a:xfrm>
              <a:prstGeom prst="ellipse">
                <a:avLst/>
              </a:prstGeom>
              <a:solidFill>
                <a:srgbClr val="215D6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cxnSp>
            <p:nvCxnSpPr>
              <p:cNvPr id="77" name="直線接點 76"/>
              <p:cNvCxnSpPr/>
              <p:nvPr/>
            </p:nvCxnSpPr>
            <p:spPr>
              <a:xfrm>
                <a:off x="3868352" y="1103516"/>
                <a:ext cx="0" cy="2708262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圓角矩形 26"/>
              <p:cNvSpPr/>
              <p:nvPr/>
            </p:nvSpPr>
            <p:spPr>
              <a:xfrm>
                <a:off x="3564396" y="3119740"/>
                <a:ext cx="639688" cy="954385"/>
              </a:xfrm>
              <a:prstGeom prst="roundRect">
                <a:avLst/>
              </a:prstGeom>
              <a:solidFill>
                <a:srgbClr val="BCE292"/>
              </a:solidFill>
              <a:ln>
                <a:solidFill>
                  <a:srgbClr val="215D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cxnSp>
            <p:nvCxnSpPr>
              <p:cNvPr id="79" name="直線接點 78"/>
              <p:cNvCxnSpPr>
                <a:cxnSpLocks/>
              </p:cNvCxnSpPr>
              <p:nvPr/>
            </p:nvCxnSpPr>
            <p:spPr>
              <a:xfrm>
                <a:off x="2416222" y="2119106"/>
                <a:ext cx="1313155" cy="879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橢圓 79"/>
              <p:cNvSpPr/>
              <p:nvPr/>
            </p:nvSpPr>
            <p:spPr>
              <a:xfrm>
                <a:off x="3444688" y="815484"/>
                <a:ext cx="623764" cy="639688"/>
              </a:xfrm>
              <a:prstGeom prst="ellipse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81" name="橢圓 80"/>
              <p:cNvSpPr/>
              <p:nvPr/>
            </p:nvSpPr>
            <p:spPr>
              <a:xfrm>
                <a:off x="2064382" y="1740073"/>
                <a:ext cx="623764" cy="639688"/>
              </a:xfrm>
              <a:prstGeom prst="ellipse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82" name="圓角矩形 33"/>
              <p:cNvSpPr/>
              <p:nvPr/>
            </p:nvSpPr>
            <p:spPr>
              <a:xfrm>
                <a:off x="2340260" y="2183636"/>
                <a:ext cx="72008" cy="159946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215D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2147632" y="2217317"/>
                <a:ext cx="480660" cy="4806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BCE292"/>
                  </a:gs>
                  <a:gs pos="100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215D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2299021" y="2354034"/>
                <a:ext cx="156757" cy="1896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ea typeface="Times New Roman"/>
                    <a:cs typeface="Times New Roman"/>
                  </a:rPr>
                  <a:t> 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</p:grpSp>
        <p:cxnSp>
          <p:nvCxnSpPr>
            <p:cNvPr id="55" name="直線接點 54"/>
            <p:cNvCxnSpPr/>
            <p:nvPr/>
          </p:nvCxnSpPr>
          <p:spPr>
            <a:xfrm flipH="1" flipV="1">
              <a:off x="1296144" y="288032"/>
              <a:ext cx="792088" cy="72008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H="1">
              <a:off x="1296144" y="72008"/>
              <a:ext cx="2088232" cy="216024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文字方塊 56"/>
            <p:cNvSpPr txBox="1"/>
            <p:nvPr/>
          </p:nvSpPr>
          <p:spPr>
            <a:xfrm>
              <a:off x="-236386" y="-36005"/>
              <a:ext cx="1772257" cy="734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mbria"/>
                  <a:ea typeface="新細明體"/>
                  <a:cs typeface="Times New Roman"/>
                </a:rPr>
                <a:t>a</a:t>
              </a:r>
              <a:r>
                <a:rPr lang="en-US" sz="2400" kern="1200" dirty="0">
                  <a:solidFill>
                    <a:srgbClr val="000000"/>
                  </a:solidFill>
                  <a:effectLst/>
                  <a:latin typeface="Cambria"/>
                  <a:ea typeface="新細明體"/>
                  <a:cs typeface="Times New Roman"/>
                </a:rPr>
                <a:t>xles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solidFill>
                    <a:srgbClr val="215D65"/>
                  </a:solidFill>
                  <a:latin typeface="Cambria"/>
                  <a:ea typeface="新細明體"/>
                  <a:cs typeface="Times New Roman"/>
                </a:rPr>
                <a:t>(wheels)</a:t>
              </a:r>
              <a:endParaRPr lang="zh-TW" sz="2400" dirty="0">
                <a:solidFill>
                  <a:srgbClr val="215D65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cxnSp>
          <p:nvCxnSpPr>
            <p:cNvPr id="58" name="直線接點 57"/>
            <p:cNvCxnSpPr>
              <a:cxnSpLocks/>
            </p:cNvCxnSpPr>
            <p:nvPr/>
          </p:nvCxnSpPr>
          <p:spPr>
            <a:xfrm flipH="1" flipV="1">
              <a:off x="1160479" y="2456669"/>
              <a:ext cx="1138543" cy="132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431968" y="2283183"/>
              <a:ext cx="1224229" cy="7042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sz="2400" dirty="0">
                  <a:solidFill>
                    <a:srgbClr val="000000"/>
                  </a:solidFill>
                  <a:latin typeface="Cambria"/>
                  <a:ea typeface="新細明體"/>
                  <a:cs typeface="Times New Roman"/>
                </a:rPr>
                <a:t>LED</a:t>
              </a:r>
              <a:endParaRPr lang="zh-TW" sz="1100" dirty="0">
                <a:effectLst/>
                <a:latin typeface="Times"/>
                <a:ea typeface="新細明體"/>
                <a:cs typeface="Times New Roman"/>
              </a:endParaRPr>
            </a:p>
          </p:txBody>
        </p:sp>
        <p:cxnSp>
          <p:nvCxnSpPr>
            <p:cNvPr id="60" name="直線接點 59"/>
            <p:cNvCxnSpPr>
              <a:cxnSpLocks/>
            </p:cNvCxnSpPr>
            <p:nvPr/>
          </p:nvCxnSpPr>
          <p:spPr>
            <a:xfrm flipH="1" flipV="1">
              <a:off x="851775" y="1971771"/>
              <a:ext cx="1520297" cy="444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-383234" y="1558633"/>
              <a:ext cx="1478244" cy="7042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mbria"/>
                  <a:ea typeface="新細明體"/>
                  <a:cs typeface="Times New Roman"/>
                </a:rPr>
                <a:t>a</a:t>
              </a:r>
              <a:r>
                <a:rPr lang="en-US" sz="2400" kern="1200" dirty="0">
                  <a:solidFill>
                    <a:srgbClr val="000000"/>
                  </a:solidFill>
                  <a:effectLst/>
                  <a:latin typeface="Cambria"/>
                  <a:ea typeface="新細明體"/>
                  <a:cs typeface="Times New Roman"/>
                </a:rPr>
                <a:t>xis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2400" dirty="0">
                  <a:solidFill>
                    <a:srgbClr val="215D65"/>
                  </a:solidFill>
                  <a:latin typeface="Cambria"/>
                  <a:ea typeface="新細明體"/>
                  <a:cs typeface="Times New Roman"/>
                </a:rPr>
                <a:t>(bamboo)</a:t>
              </a:r>
              <a:endParaRPr lang="zh-TW" sz="1100" dirty="0">
                <a:solidFill>
                  <a:srgbClr val="215D65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cxnSp>
          <p:nvCxnSpPr>
            <p:cNvPr id="62" name="直線接點 61"/>
            <p:cNvCxnSpPr>
              <a:cxnSpLocks/>
            </p:cNvCxnSpPr>
            <p:nvPr/>
          </p:nvCxnSpPr>
          <p:spPr>
            <a:xfrm>
              <a:off x="4032448" y="3528392"/>
              <a:ext cx="600297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文字方塊 62"/>
            <p:cNvSpPr txBox="1"/>
            <p:nvPr/>
          </p:nvSpPr>
          <p:spPr>
            <a:xfrm>
              <a:off x="4610943" y="3288968"/>
              <a:ext cx="1170297" cy="7042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Cambria"/>
                  <a:ea typeface="新細明體"/>
                  <a:cs typeface="Times New Roman"/>
                </a:rPr>
                <a:t>weight</a:t>
              </a:r>
              <a:endParaRPr lang="zh-TW" sz="1400" dirty="0">
                <a:effectLst/>
                <a:latin typeface="Times"/>
                <a:ea typeface="新細明體"/>
                <a:cs typeface="Times New Roman"/>
              </a:endParaRPr>
            </a:p>
          </p:txBody>
        </p:sp>
        <p:cxnSp>
          <p:nvCxnSpPr>
            <p:cNvPr id="64" name="直線接點 63"/>
            <p:cNvCxnSpPr/>
            <p:nvPr/>
          </p:nvCxnSpPr>
          <p:spPr>
            <a:xfrm flipH="1">
              <a:off x="1224136" y="4104456"/>
              <a:ext cx="864096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文字方塊 64"/>
            <p:cNvSpPr txBox="1"/>
            <p:nvPr/>
          </p:nvSpPr>
          <p:spPr>
            <a:xfrm>
              <a:off x="-418004" y="3880324"/>
              <a:ext cx="2180425" cy="7042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mbria"/>
                  <a:ea typeface="新細明體"/>
                  <a:cs typeface="Times New Roman"/>
                </a:rPr>
                <a:t>g</a:t>
              </a:r>
              <a:r>
                <a:rPr lang="en-US" sz="2400" kern="1200" dirty="0">
                  <a:solidFill>
                    <a:srgbClr val="000000"/>
                  </a:solidFill>
                  <a:effectLst/>
                  <a:latin typeface="Cambria"/>
                  <a:ea typeface="新細明體"/>
                  <a:cs typeface="Times New Roman"/>
                </a:rPr>
                <a:t>enerator</a:t>
              </a:r>
            </a:p>
            <a:p>
              <a:pPr>
                <a:spcAft>
                  <a:spcPts val="0"/>
                </a:spcAft>
              </a:pPr>
              <a:r>
                <a:rPr lang="en-US" altLang="zh-TW" sz="2400" dirty="0">
                  <a:solidFill>
                    <a:srgbClr val="215D65"/>
                  </a:solidFill>
                  <a:latin typeface="Cambria"/>
                  <a:ea typeface="新細明體"/>
                  <a:cs typeface="Times New Roman"/>
                </a:rPr>
                <a:t>(</a:t>
              </a:r>
              <a:r>
                <a:rPr lang="en-US" altLang="zh-TW" sz="2400" dirty="0" smtClean="0">
                  <a:solidFill>
                    <a:srgbClr val="215D65"/>
                  </a:solidFill>
                  <a:latin typeface="Cambria"/>
                  <a:ea typeface="新細明體"/>
                  <a:cs typeface="Times New Roman"/>
                </a:rPr>
                <a:t>ceiling </a:t>
              </a:r>
              <a:r>
                <a:rPr lang="en-US" altLang="zh-TW" sz="2400" dirty="0">
                  <a:solidFill>
                    <a:srgbClr val="215D65"/>
                  </a:solidFill>
                  <a:latin typeface="Cambria"/>
                  <a:ea typeface="新細明體"/>
                  <a:cs typeface="Times New Roman"/>
                </a:rPr>
                <a:t>fan motor)</a:t>
              </a:r>
              <a:endParaRPr lang="zh-TW" sz="2400" dirty="0">
                <a:solidFill>
                  <a:srgbClr val="215D65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="" xmlns:a16="http://schemas.microsoft.com/office/drawing/2014/main" id="{1C40A20E-9D49-4E36-8787-BF784835B354}"/>
              </a:ext>
            </a:extLst>
          </p:cNvPr>
          <p:cNvGrpSpPr/>
          <p:nvPr/>
        </p:nvGrpSpPr>
        <p:grpSpPr>
          <a:xfrm>
            <a:off x="377956" y="1649634"/>
            <a:ext cx="6858340" cy="3108543"/>
            <a:chOff x="377956" y="1649634"/>
            <a:chExt cx="6858340" cy="3108543"/>
          </a:xfrm>
        </p:grpSpPr>
        <p:cxnSp>
          <p:nvCxnSpPr>
            <p:cNvPr id="90" name="直線接點 89">
              <a:extLst>
                <a:ext uri="{FF2B5EF4-FFF2-40B4-BE49-F238E27FC236}">
                  <a16:creationId xmlns="" xmlns:a16="http://schemas.microsoft.com/office/drawing/2014/main" id="{0E61936F-4391-4FEA-A31C-3814776B2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874" y="4519155"/>
              <a:ext cx="4577422" cy="30005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字方塊 90">
              <a:extLst>
                <a:ext uri="{FF2B5EF4-FFF2-40B4-BE49-F238E27FC236}">
                  <a16:creationId xmlns="" xmlns:a16="http://schemas.microsoft.com/office/drawing/2014/main" id="{9562EDAB-D07A-4FD2-B8BC-AA0B6053D1F2}"/>
                </a:ext>
              </a:extLst>
            </p:cNvPr>
            <p:cNvSpPr txBox="1"/>
            <p:nvPr/>
          </p:nvSpPr>
          <p:spPr>
            <a:xfrm>
              <a:off x="377956" y="1649634"/>
              <a:ext cx="2332508" cy="3108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Try different weight from 7~12 kg to test its average voltage and falling time.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377956" y="980728"/>
            <a:ext cx="3185932" cy="4639224"/>
            <a:chOff x="377956" y="980728"/>
            <a:chExt cx="3185932" cy="4639224"/>
          </a:xfrm>
        </p:grpSpPr>
        <p:grpSp>
          <p:nvGrpSpPr>
            <p:cNvPr id="50" name="群組 49"/>
            <p:cNvGrpSpPr/>
            <p:nvPr/>
          </p:nvGrpSpPr>
          <p:grpSpPr>
            <a:xfrm>
              <a:off x="377956" y="980728"/>
              <a:ext cx="3185932" cy="4639224"/>
              <a:chOff x="377956" y="980728"/>
              <a:chExt cx="3185932" cy="4639224"/>
            </a:xfrm>
          </p:grpSpPr>
          <p:grpSp>
            <p:nvGrpSpPr>
              <p:cNvPr id="48" name="群組 47"/>
              <p:cNvGrpSpPr/>
              <p:nvPr/>
            </p:nvGrpSpPr>
            <p:grpSpPr>
              <a:xfrm>
                <a:off x="377956" y="980728"/>
                <a:ext cx="3185932" cy="4639224"/>
                <a:chOff x="377956" y="980728"/>
                <a:chExt cx="3185932" cy="4639224"/>
              </a:xfrm>
            </p:grpSpPr>
            <p:cxnSp>
              <p:nvCxnSpPr>
                <p:cNvPr id="46" name="直線接點 45"/>
                <p:cNvCxnSpPr>
                  <a:cxnSpLocks/>
                </p:cNvCxnSpPr>
                <p:nvPr/>
              </p:nvCxnSpPr>
              <p:spPr>
                <a:xfrm>
                  <a:off x="2123728" y="1916832"/>
                  <a:ext cx="891683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群組 41"/>
                <p:cNvGrpSpPr/>
                <p:nvPr/>
              </p:nvGrpSpPr>
              <p:grpSpPr>
                <a:xfrm>
                  <a:off x="377956" y="987645"/>
                  <a:ext cx="2643119" cy="4632307"/>
                  <a:chOff x="5623105" y="1617372"/>
                  <a:chExt cx="2643119" cy="4632307"/>
                </a:xfrm>
              </p:grpSpPr>
              <p:sp>
                <p:nvSpPr>
                  <p:cNvPr id="43" name="文字方塊 42"/>
                  <p:cNvSpPr txBox="1"/>
                  <p:nvPr/>
                </p:nvSpPr>
                <p:spPr>
                  <a:xfrm>
                    <a:off x="5623105" y="2279361"/>
                    <a:ext cx="2332508" cy="397031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800" dirty="0">
                        <a:solidFill>
                          <a:srgbClr val="002060"/>
                        </a:solidFill>
                      </a:rPr>
                      <a:t>Try different wheels and </a:t>
                    </a:r>
                    <a:r>
                      <a:rPr lang="en-US" altLang="zh-TW" sz="2800" dirty="0" smtClean="0">
                        <a:solidFill>
                          <a:srgbClr val="002060"/>
                        </a:solidFill>
                      </a:rPr>
                      <a:t>axis </a:t>
                    </a:r>
                    <a:r>
                      <a:rPr lang="en-US" altLang="zh-TW" sz="2800" dirty="0">
                        <a:solidFill>
                          <a:srgbClr val="002060"/>
                        </a:solidFill>
                      </a:rPr>
                      <a:t>of different diameter.</a:t>
                    </a:r>
                  </a:p>
                  <a:p>
                    <a:endParaRPr lang="en-US" altLang="zh-TW" sz="2800" dirty="0">
                      <a:solidFill>
                        <a:srgbClr val="002060"/>
                      </a:solidFill>
                    </a:endParaRPr>
                  </a:p>
                  <a:p>
                    <a:endParaRPr lang="en-US" altLang="zh-TW" sz="2800" dirty="0">
                      <a:solidFill>
                        <a:srgbClr val="002060"/>
                      </a:solidFill>
                    </a:endParaRPr>
                  </a:p>
                  <a:p>
                    <a:endParaRPr lang="en-US" altLang="zh-TW" sz="2800" dirty="0">
                      <a:solidFill>
                        <a:srgbClr val="002060"/>
                      </a:solidFill>
                    </a:endParaRPr>
                  </a:p>
                  <a:p>
                    <a:endParaRPr lang="en-US" altLang="zh-TW" sz="2800" dirty="0">
                      <a:solidFill>
                        <a:srgbClr val="002060"/>
                      </a:solidFill>
                    </a:endParaRPr>
                  </a:p>
                </p:txBody>
              </p:sp>
              <p:cxnSp>
                <p:nvCxnSpPr>
                  <p:cNvPr id="44" name="直線接點 43"/>
                  <p:cNvCxnSpPr>
                    <a:cxnSpLocks/>
                    <a:stCxn id="61" idx="1"/>
                  </p:cNvCxnSpPr>
                  <p:nvPr/>
                </p:nvCxnSpPr>
                <p:spPr>
                  <a:xfrm flipH="1" flipV="1">
                    <a:off x="8232974" y="1617372"/>
                    <a:ext cx="33250" cy="1791548"/>
                  </a:xfrm>
                  <a:prstGeom prst="line">
                    <a:avLst/>
                  </a:prstGeom>
                  <a:ln w="381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直線接點 44"/>
                <p:cNvCxnSpPr>
                  <a:cxnSpLocks/>
                </p:cNvCxnSpPr>
                <p:nvPr/>
              </p:nvCxnSpPr>
              <p:spPr>
                <a:xfrm>
                  <a:off x="2987824" y="980728"/>
                  <a:ext cx="576064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Picture 2" descr="https://scontent.ftpe3-2.fna.fbcdn.net/v/t34.0-12/17814195_665173263668383_2081217661_n.jpg?oh=2211da4c02ed849aa727723e32363781&amp;oe=59014D5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98" t="8420" r="9003" b="11789"/>
              <a:stretch/>
            </p:blipFill>
            <p:spPr bwMode="auto">
              <a:xfrm rot="5400000">
                <a:off x="758307" y="3746603"/>
                <a:ext cx="1545193" cy="1936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87" name="直線接點 86"/>
            <p:cNvCxnSpPr>
              <a:cxnSpLocks/>
            </p:cNvCxnSpPr>
            <p:nvPr/>
          </p:nvCxnSpPr>
          <p:spPr>
            <a:xfrm>
              <a:off x="3004450" y="2779192"/>
              <a:ext cx="4320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="" xmlns:a16="http://schemas.microsoft.com/office/drawing/2014/main" id="{67F97D59-6068-48DA-AFB8-D5480D570F1E}"/>
              </a:ext>
            </a:extLst>
          </p:cNvPr>
          <p:cNvGrpSpPr/>
          <p:nvPr/>
        </p:nvGrpSpPr>
        <p:grpSpPr>
          <a:xfrm>
            <a:off x="377956" y="1649634"/>
            <a:ext cx="5173685" cy="4401205"/>
            <a:chOff x="377956" y="1649634"/>
            <a:chExt cx="5173685" cy="4401205"/>
          </a:xfrm>
        </p:grpSpPr>
        <p:cxnSp>
          <p:nvCxnSpPr>
            <p:cNvPr id="51" name="直線接點 50">
              <a:extLst>
                <a:ext uri="{FF2B5EF4-FFF2-40B4-BE49-F238E27FC236}">
                  <a16:creationId xmlns="" xmlns:a16="http://schemas.microsoft.com/office/drawing/2014/main" id="{2039887D-04E1-47FB-A6FB-986DC117E52F}"/>
                </a:ext>
              </a:extLst>
            </p:cNvPr>
            <p:cNvCxnSpPr>
              <a:cxnSpLocks/>
            </p:cNvCxnSpPr>
            <p:nvPr/>
          </p:nvCxnSpPr>
          <p:spPr>
            <a:xfrm>
              <a:off x="2658874" y="4549161"/>
              <a:ext cx="2892767" cy="470013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>
              <a:extLst>
                <a:ext uri="{FF2B5EF4-FFF2-40B4-BE49-F238E27FC236}">
                  <a16:creationId xmlns="" xmlns:a16="http://schemas.microsoft.com/office/drawing/2014/main" id="{1C31E8B8-8358-4AD9-A3D7-F2D074CED4AD}"/>
                </a:ext>
              </a:extLst>
            </p:cNvPr>
            <p:cNvSpPr txBox="1"/>
            <p:nvPr/>
          </p:nvSpPr>
          <p:spPr>
            <a:xfrm>
              <a:off x="377956" y="1649634"/>
              <a:ext cx="2332508" cy="44012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Try hand made generator, modified stand fan motor and modified </a:t>
              </a:r>
              <a:r>
                <a:rPr lang="en-US" altLang="zh-TW" sz="2800" dirty="0" smtClean="0">
                  <a:solidFill>
                    <a:srgbClr val="002060"/>
                  </a:solidFill>
                </a:rPr>
                <a:t>ceiling </a:t>
              </a:r>
              <a:r>
                <a:rPr lang="en-US" altLang="zh-TW" sz="2800" dirty="0">
                  <a:solidFill>
                    <a:srgbClr val="002060"/>
                  </a:solidFill>
                </a:rPr>
                <a:t>fan motor to get the one which has the highest </a:t>
              </a:r>
              <a:r>
                <a:rPr lang="en-US" altLang="zh-TW" sz="2800" dirty="0" smtClean="0">
                  <a:solidFill>
                    <a:srgbClr val="002060"/>
                  </a:solidFill>
                </a:rPr>
                <a:t>generation.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altLang="zh-TW" dirty="0"/>
              <a:t>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59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標題 2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Materials—Generator1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958432" y="1556792"/>
            <a:ext cx="5205856" cy="4032448"/>
            <a:chOff x="1333434" y="1671100"/>
            <a:chExt cx="6292130" cy="4998260"/>
          </a:xfrm>
        </p:grpSpPr>
        <p:grpSp>
          <p:nvGrpSpPr>
            <p:cNvPr id="242" name="群組 241"/>
            <p:cNvGrpSpPr/>
            <p:nvPr/>
          </p:nvGrpSpPr>
          <p:grpSpPr>
            <a:xfrm>
              <a:off x="2699792" y="1671100"/>
              <a:ext cx="3837388" cy="4998260"/>
              <a:chOff x="6660515" y="260648"/>
              <a:chExt cx="1965180" cy="2559679"/>
            </a:xfrm>
          </p:grpSpPr>
          <p:sp>
            <p:nvSpPr>
              <p:cNvPr id="243" name="圓角矩形 27"/>
              <p:cNvSpPr/>
              <p:nvPr/>
            </p:nvSpPr>
            <p:spPr>
              <a:xfrm>
                <a:off x="8210169" y="623373"/>
                <a:ext cx="265655" cy="21969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4" name="橢圓 243"/>
              <p:cNvSpPr/>
              <p:nvPr/>
            </p:nvSpPr>
            <p:spPr>
              <a:xfrm rot="16200000">
                <a:off x="7597288" y="1323730"/>
                <a:ext cx="1085923" cy="27344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45" name="群組 244"/>
              <p:cNvGrpSpPr/>
              <p:nvPr/>
            </p:nvGrpSpPr>
            <p:grpSpPr>
              <a:xfrm rot="16200000">
                <a:off x="7137145" y="553588"/>
                <a:ext cx="1233300" cy="1743800"/>
                <a:chOff x="1193923" y="2780928"/>
                <a:chExt cx="2005778" cy="2836029"/>
              </a:xfrm>
            </p:grpSpPr>
            <p:sp>
              <p:nvSpPr>
                <p:cNvPr id="335" name="橢圓 334"/>
                <p:cNvSpPr/>
                <p:nvPr/>
              </p:nvSpPr>
              <p:spPr>
                <a:xfrm>
                  <a:off x="1193923" y="3990943"/>
                  <a:ext cx="2005778" cy="13273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6" name="圓角矩形 9"/>
                <p:cNvSpPr/>
                <p:nvPr/>
              </p:nvSpPr>
              <p:spPr>
                <a:xfrm>
                  <a:off x="2142109" y="2962241"/>
                  <a:ext cx="118967" cy="26547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7" name="圓角矩形 11"/>
                <p:cNvSpPr/>
                <p:nvPr/>
              </p:nvSpPr>
              <p:spPr>
                <a:xfrm>
                  <a:off x="2871483" y="3767178"/>
                  <a:ext cx="328218" cy="29865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8" name="圓角矩形 12"/>
                <p:cNvSpPr/>
                <p:nvPr/>
              </p:nvSpPr>
              <p:spPr>
                <a:xfrm>
                  <a:off x="1196286" y="3767178"/>
                  <a:ext cx="328218" cy="29865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9" name="圓角矩形 13"/>
                <p:cNvSpPr/>
                <p:nvPr/>
              </p:nvSpPr>
              <p:spPr>
                <a:xfrm>
                  <a:off x="2019028" y="3825024"/>
                  <a:ext cx="355570" cy="29865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0" name="橢圓 339"/>
                <p:cNvSpPr/>
                <p:nvPr/>
              </p:nvSpPr>
              <p:spPr>
                <a:xfrm>
                  <a:off x="1193923" y="3692288"/>
                  <a:ext cx="2005778" cy="13273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1" name="橢圓 340"/>
                <p:cNvSpPr/>
                <p:nvPr/>
              </p:nvSpPr>
              <p:spPr>
                <a:xfrm>
                  <a:off x="1990212" y="3737803"/>
                  <a:ext cx="443647" cy="417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2" name="圓角矩形 16"/>
                <p:cNvSpPr/>
                <p:nvPr/>
              </p:nvSpPr>
              <p:spPr>
                <a:xfrm>
                  <a:off x="2142110" y="2780928"/>
                  <a:ext cx="118967" cy="37138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3" name="圓角矩形 17"/>
                <p:cNvSpPr/>
                <p:nvPr/>
              </p:nvSpPr>
              <p:spPr>
                <a:xfrm>
                  <a:off x="2142109" y="3417540"/>
                  <a:ext cx="118967" cy="34111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46" name="圓角矩形 25"/>
              <p:cNvSpPr/>
              <p:nvPr/>
            </p:nvSpPr>
            <p:spPr>
              <a:xfrm rot="16200000">
                <a:off x="7977840" y="1325899"/>
                <a:ext cx="73150" cy="2283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7" name="橢圓 246"/>
              <p:cNvSpPr/>
              <p:nvPr/>
            </p:nvSpPr>
            <p:spPr>
              <a:xfrm rot="16200000">
                <a:off x="8016678" y="1394244"/>
                <a:ext cx="272787" cy="256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8" name="圓角矩形 28"/>
              <p:cNvSpPr/>
              <p:nvPr/>
            </p:nvSpPr>
            <p:spPr>
              <a:xfrm>
                <a:off x="6660515" y="606535"/>
                <a:ext cx="265655" cy="21969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9" name="圓角矩形 36"/>
              <p:cNvSpPr/>
              <p:nvPr/>
            </p:nvSpPr>
            <p:spPr>
              <a:xfrm>
                <a:off x="7236296" y="1316172"/>
                <a:ext cx="222566" cy="2406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0" name="橢圓 249"/>
              <p:cNvSpPr/>
              <p:nvPr/>
            </p:nvSpPr>
            <p:spPr>
              <a:xfrm>
                <a:off x="7122119" y="808837"/>
                <a:ext cx="114177" cy="12588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1" name="圓角矩形 39"/>
              <p:cNvSpPr/>
              <p:nvPr/>
            </p:nvSpPr>
            <p:spPr>
              <a:xfrm rot="16200000">
                <a:off x="7025865" y="1334033"/>
                <a:ext cx="73150" cy="2283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52" name="群組 251"/>
              <p:cNvGrpSpPr/>
              <p:nvPr/>
            </p:nvGrpSpPr>
            <p:grpSpPr>
              <a:xfrm rot="16021569">
                <a:off x="7957376" y="957589"/>
                <a:ext cx="264986" cy="159151"/>
                <a:chOff x="5580112" y="4320405"/>
                <a:chExt cx="2127407" cy="548755"/>
              </a:xfrm>
              <a:solidFill>
                <a:schemeClr val="accent6">
                  <a:lumMod val="75000"/>
                </a:schemeClr>
              </a:solidFill>
            </p:grpSpPr>
            <p:grpSp>
              <p:nvGrpSpPr>
                <p:cNvPr id="309" name="群組 308"/>
                <p:cNvGrpSpPr/>
                <p:nvPr/>
              </p:nvGrpSpPr>
              <p:grpSpPr>
                <a:xfrm>
                  <a:off x="5580112" y="4320405"/>
                  <a:ext cx="2127407" cy="548755"/>
                  <a:chOff x="5580112" y="4320405"/>
                  <a:chExt cx="2127407" cy="548755"/>
                </a:xfrm>
                <a:grpFill/>
              </p:grpSpPr>
              <p:sp>
                <p:nvSpPr>
                  <p:cNvPr id="323" name="橢圓 322"/>
                  <p:cNvSpPr/>
                  <p:nvPr/>
                </p:nvSpPr>
                <p:spPr>
                  <a:xfrm>
                    <a:off x="5580112" y="4320405"/>
                    <a:ext cx="2127407" cy="54875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4" name="橢圓 323"/>
                  <p:cNvSpPr/>
                  <p:nvPr/>
                </p:nvSpPr>
                <p:spPr>
                  <a:xfrm>
                    <a:off x="5768081" y="4396604"/>
                    <a:ext cx="1755802" cy="39635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5" name="橢圓 324"/>
                  <p:cNvSpPr/>
                  <p:nvPr/>
                </p:nvSpPr>
                <p:spPr>
                  <a:xfrm>
                    <a:off x="5899622" y="4428721"/>
                    <a:ext cx="1521785" cy="320156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6" name="橢圓 325"/>
                  <p:cNvSpPr/>
                  <p:nvPr/>
                </p:nvSpPr>
                <p:spPr>
                  <a:xfrm>
                    <a:off x="5967592" y="4475202"/>
                    <a:ext cx="1326181" cy="211838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7" name="橢圓 326"/>
                  <p:cNvSpPr/>
                  <p:nvPr/>
                </p:nvSpPr>
                <p:spPr>
                  <a:xfrm>
                    <a:off x="6218014" y="4501169"/>
                    <a:ext cx="775365" cy="18722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8" name="橢圓 327"/>
                  <p:cNvSpPr/>
                  <p:nvPr/>
                </p:nvSpPr>
                <p:spPr>
                  <a:xfrm>
                    <a:off x="6349955" y="4519104"/>
                    <a:ext cx="511481" cy="139390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9" name="橢圓 328"/>
                  <p:cNvSpPr/>
                  <p:nvPr/>
                </p:nvSpPr>
                <p:spPr>
                  <a:xfrm>
                    <a:off x="5732512" y="4335076"/>
                    <a:ext cx="1791371" cy="462076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0" name="橢圓 329"/>
                  <p:cNvSpPr/>
                  <p:nvPr/>
                </p:nvSpPr>
                <p:spPr>
                  <a:xfrm>
                    <a:off x="5920481" y="4411275"/>
                    <a:ext cx="1478463" cy="333748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1" name="橢圓 330"/>
                  <p:cNvSpPr/>
                  <p:nvPr/>
                </p:nvSpPr>
                <p:spPr>
                  <a:xfrm>
                    <a:off x="6052023" y="4443391"/>
                    <a:ext cx="1281410" cy="26958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2" name="橢圓 331"/>
                  <p:cNvSpPr/>
                  <p:nvPr/>
                </p:nvSpPr>
                <p:spPr>
                  <a:xfrm>
                    <a:off x="6119992" y="4489872"/>
                    <a:ext cx="1116703" cy="178377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3" name="橢圓 332"/>
                  <p:cNvSpPr/>
                  <p:nvPr/>
                </p:nvSpPr>
                <p:spPr>
                  <a:xfrm>
                    <a:off x="6370415" y="4515840"/>
                    <a:ext cx="652892" cy="157652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34" name="橢圓 333"/>
                  <p:cNvSpPr/>
                  <p:nvPr/>
                </p:nvSpPr>
                <p:spPr>
                  <a:xfrm>
                    <a:off x="6502356" y="4533774"/>
                    <a:ext cx="430690" cy="117373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310" name="群組 309"/>
                <p:cNvGrpSpPr/>
                <p:nvPr/>
              </p:nvGrpSpPr>
              <p:grpSpPr>
                <a:xfrm>
                  <a:off x="5713336" y="4405481"/>
                  <a:ext cx="1975007" cy="366635"/>
                  <a:chOff x="5580112" y="4320405"/>
                  <a:chExt cx="2127407" cy="548755"/>
                </a:xfrm>
                <a:grpFill/>
              </p:grpSpPr>
              <p:sp>
                <p:nvSpPr>
                  <p:cNvPr id="311" name="橢圓 310"/>
                  <p:cNvSpPr/>
                  <p:nvPr/>
                </p:nvSpPr>
                <p:spPr>
                  <a:xfrm>
                    <a:off x="5580112" y="4320405"/>
                    <a:ext cx="2127407" cy="54875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2" name="橢圓 311"/>
                  <p:cNvSpPr/>
                  <p:nvPr/>
                </p:nvSpPr>
                <p:spPr>
                  <a:xfrm>
                    <a:off x="5768081" y="4396604"/>
                    <a:ext cx="1755802" cy="39635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3" name="橢圓 312"/>
                  <p:cNvSpPr/>
                  <p:nvPr/>
                </p:nvSpPr>
                <p:spPr>
                  <a:xfrm>
                    <a:off x="5899622" y="4428721"/>
                    <a:ext cx="1521785" cy="320156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4" name="橢圓 313"/>
                  <p:cNvSpPr/>
                  <p:nvPr/>
                </p:nvSpPr>
                <p:spPr>
                  <a:xfrm>
                    <a:off x="5967592" y="4475202"/>
                    <a:ext cx="1326181" cy="211838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5" name="橢圓 314"/>
                  <p:cNvSpPr/>
                  <p:nvPr/>
                </p:nvSpPr>
                <p:spPr>
                  <a:xfrm>
                    <a:off x="6218014" y="4501169"/>
                    <a:ext cx="775365" cy="18722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6" name="橢圓 315"/>
                  <p:cNvSpPr/>
                  <p:nvPr/>
                </p:nvSpPr>
                <p:spPr>
                  <a:xfrm>
                    <a:off x="6349955" y="4519104"/>
                    <a:ext cx="511481" cy="139390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7" name="橢圓 316"/>
                  <p:cNvSpPr/>
                  <p:nvPr/>
                </p:nvSpPr>
                <p:spPr>
                  <a:xfrm>
                    <a:off x="5732512" y="4335076"/>
                    <a:ext cx="1791371" cy="462076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8" name="橢圓 317"/>
                  <p:cNvSpPr/>
                  <p:nvPr/>
                </p:nvSpPr>
                <p:spPr>
                  <a:xfrm>
                    <a:off x="5920481" y="4411275"/>
                    <a:ext cx="1478463" cy="333748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9" name="橢圓 318"/>
                  <p:cNvSpPr/>
                  <p:nvPr/>
                </p:nvSpPr>
                <p:spPr>
                  <a:xfrm>
                    <a:off x="6052023" y="4443391"/>
                    <a:ext cx="1281410" cy="269585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0" name="橢圓 319"/>
                  <p:cNvSpPr/>
                  <p:nvPr/>
                </p:nvSpPr>
                <p:spPr>
                  <a:xfrm>
                    <a:off x="6119992" y="4489872"/>
                    <a:ext cx="1116703" cy="178377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1" name="橢圓 320"/>
                  <p:cNvSpPr/>
                  <p:nvPr/>
                </p:nvSpPr>
                <p:spPr>
                  <a:xfrm>
                    <a:off x="6370415" y="4515840"/>
                    <a:ext cx="652892" cy="157652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22" name="橢圓 321"/>
                  <p:cNvSpPr/>
                  <p:nvPr/>
                </p:nvSpPr>
                <p:spPr>
                  <a:xfrm>
                    <a:off x="6502356" y="4533774"/>
                    <a:ext cx="430690" cy="117373"/>
                  </a:xfrm>
                  <a:prstGeom prst="ellipse">
                    <a:avLst/>
                  </a:prstGeom>
                  <a:grp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253" name="群組 252"/>
              <p:cNvGrpSpPr/>
              <p:nvPr/>
            </p:nvGrpSpPr>
            <p:grpSpPr>
              <a:xfrm rot="16021569">
                <a:off x="8136925" y="1349840"/>
                <a:ext cx="264986" cy="159151"/>
                <a:chOff x="5580112" y="4320405"/>
                <a:chExt cx="2127407" cy="548755"/>
              </a:xfrm>
            </p:grpSpPr>
            <p:grpSp>
              <p:nvGrpSpPr>
                <p:cNvPr id="283" name="群組 282"/>
                <p:cNvGrpSpPr/>
                <p:nvPr/>
              </p:nvGrpSpPr>
              <p:grpSpPr>
                <a:xfrm>
                  <a:off x="5580112" y="4320405"/>
                  <a:ext cx="2127407" cy="548755"/>
                  <a:chOff x="5580112" y="4320405"/>
                  <a:chExt cx="2127407" cy="548755"/>
                </a:xfrm>
              </p:grpSpPr>
              <p:sp>
                <p:nvSpPr>
                  <p:cNvPr id="297" name="橢圓 296"/>
                  <p:cNvSpPr/>
                  <p:nvPr/>
                </p:nvSpPr>
                <p:spPr>
                  <a:xfrm>
                    <a:off x="5580112" y="4320405"/>
                    <a:ext cx="2127407" cy="5487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8" name="橢圓 297"/>
                  <p:cNvSpPr/>
                  <p:nvPr/>
                </p:nvSpPr>
                <p:spPr>
                  <a:xfrm>
                    <a:off x="5768081" y="4396604"/>
                    <a:ext cx="1755802" cy="3963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9" name="橢圓 298"/>
                  <p:cNvSpPr/>
                  <p:nvPr/>
                </p:nvSpPr>
                <p:spPr>
                  <a:xfrm>
                    <a:off x="5899622" y="4428721"/>
                    <a:ext cx="1521785" cy="3201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0" name="橢圓 299"/>
                  <p:cNvSpPr/>
                  <p:nvPr/>
                </p:nvSpPr>
                <p:spPr>
                  <a:xfrm>
                    <a:off x="5967592" y="4475202"/>
                    <a:ext cx="1326181" cy="2118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1" name="橢圓 300"/>
                  <p:cNvSpPr/>
                  <p:nvPr/>
                </p:nvSpPr>
                <p:spPr>
                  <a:xfrm>
                    <a:off x="6218014" y="4501169"/>
                    <a:ext cx="775365" cy="1872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2" name="橢圓 301"/>
                  <p:cNvSpPr/>
                  <p:nvPr/>
                </p:nvSpPr>
                <p:spPr>
                  <a:xfrm>
                    <a:off x="6349955" y="4519104"/>
                    <a:ext cx="511481" cy="13939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3" name="橢圓 302"/>
                  <p:cNvSpPr/>
                  <p:nvPr/>
                </p:nvSpPr>
                <p:spPr>
                  <a:xfrm>
                    <a:off x="5732512" y="4335076"/>
                    <a:ext cx="1791371" cy="4620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4" name="橢圓 303"/>
                  <p:cNvSpPr/>
                  <p:nvPr/>
                </p:nvSpPr>
                <p:spPr>
                  <a:xfrm>
                    <a:off x="5920481" y="4411275"/>
                    <a:ext cx="1478463" cy="33374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5" name="橢圓 304"/>
                  <p:cNvSpPr/>
                  <p:nvPr/>
                </p:nvSpPr>
                <p:spPr>
                  <a:xfrm>
                    <a:off x="6052023" y="4443391"/>
                    <a:ext cx="1281410" cy="2695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6" name="橢圓 305"/>
                  <p:cNvSpPr/>
                  <p:nvPr/>
                </p:nvSpPr>
                <p:spPr>
                  <a:xfrm>
                    <a:off x="6119992" y="4489872"/>
                    <a:ext cx="1116703" cy="1783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7" name="橢圓 306"/>
                  <p:cNvSpPr/>
                  <p:nvPr/>
                </p:nvSpPr>
                <p:spPr>
                  <a:xfrm>
                    <a:off x="6370415" y="4515840"/>
                    <a:ext cx="652892" cy="1576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08" name="橢圓 307"/>
                  <p:cNvSpPr/>
                  <p:nvPr/>
                </p:nvSpPr>
                <p:spPr>
                  <a:xfrm>
                    <a:off x="6502356" y="4533774"/>
                    <a:ext cx="430690" cy="1173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284" name="群組 283"/>
                <p:cNvGrpSpPr/>
                <p:nvPr/>
              </p:nvGrpSpPr>
              <p:grpSpPr>
                <a:xfrm>
                  <a:off x="5713336" y="4405481"/>
                  <a:ext cx="1975007" cy="366635"/>
                  <a:chOff x="5580112" y="4320405"/>
                  <a:chExt cx="2127407" cy="548755"/>
                </a:xfrm>
              </p:grpSpPr>
              <p:sp>
                <p:nvSpPr>
                  <p:cNvPr id="285" name="橢圓 284"/>
                  <p:cNvSpPr/>
                  <p:nvPr/>
                </p:nvSpPr>
                <p:spPr>
                  <a:xfrm>
                    <a:off x="5580112" y="4320405"/>
                    <a:ext cx="2127407" cy="5487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6" name="橢圓 285"/>
                  <p:cNvSpPr/>
                  <p:nvPr/>
                </p:nvSpPr>
                <p:spPr>
                  <a:xfrm>
                    <a:off x="5768081" y="4396604"/>
                    <a:ext cx="1755802" cy="3963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7" name="橢圓 286"/>
                  <p:cNvSpPr/>
                  <p:nvPr/>
                </p:nvSpPr>
                <p:spPr>
                  <a:xfrm>
                    <a:off x="5899622" y="4428721"/>
                    <a:ext cx="1521785" cy="3201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8" name="橢圓 287"/>
                  <p:cNvSpPr/>
                  <p:nvPr/>
                </p:nvSpPr>
                <p:spPr>
                  <a:xfrm>
                    <a:off x="5967592" y="4475202"/>
                    <a:ext cx="1326181" cy="2118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9" name="橢圓 288"/>
                  <p:cNvSpPr/>
                  <p:nvPr/>
                </p:nvSpPr>
                <p:spPr>
                  <a:xfrm>
                    <a:off x="6218014" y="4501169"/>
                    <a:ext cx="775365" cy="1872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0" name="橢圓 289"/>
                  <p:cNvSpPr/>
                  <p:nvPr/>
                </p:nvSpPr>
                <p:spPr>
                  <a:xfrm>
                    <a:off x="6349955" y="4519104"/>
                    <a:ext cx="511481" cy="13939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1" name="橢圓 290"/>
                  <p:cNvSpPr/>
                  <p:nvPr/>
                </p:nvSpPr>
                <p:spPr>
                  <a:xfrm>
                    <a:off x="5732512" y="4335076"/>
                    <a:ext cx="1791371" cy="4620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2" name="橢圓 291"/>
                  <p:cNvSpPr/>
                  <p:nvPr/>
                </p:nvSpPr>
                <p:spPr>
                  <a:xfrm>
                    <a:off x="5920481" y="4411275"/>
                    <a:ext cx="1478463" cy="33374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3" name="橢圓 292"/>
                  <p:cNvSpPr/>
                  <p:nvPr/>
                </p:nvSpPr>
                <p:spPr>
                  <a:xfrm>
                    <a:off x="6052023" y="4443391"/>
                    <a:ext cx="1281410" cy="2695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4" name="橢圓 293"/>
                  <p:cNvSpPr/>
                  <p:nvPr/>
                </p:nvSpPr>
                <p:spPr>
                  <a:xfrm>
                    <a:off x="6119992" y="4489872"/>
                    <a:ext cx="1116703" cy="1783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5" name="橢圓 294"/>
                  <p:cNvSpPr/>
                  <p:nvPr/>
                </p:nvSpPr>
                <p:spPr>
                  <a:xfrm>
                    <a:off x="6370415" y="4515840"/>
                    <a:ext cx="652892" cy="1576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96" name="橢圓 295"/>
                  <p:cNvSpPr/>
                  <p:nvPr/>
                </p:nvSpPr>
                <p:spPr>
                  <a:xfrm>
                    <a:off x="6502356" y="4533774"/>
                    <a:ext cx="430690" cy="1173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254" name="群組 253"/>
              <p:cNvGrpSpPr/>
              <p:nvPr/>
            </p:nvGrpSpPr>
            <p:grpSpPr>
              <a:xfrm rot="16021569">
                <a:off x="7986081" y="1710700"/>
                <a:ext cx="264986" cy="159151"/>
                <a:chOff x="5580112" y="4320405"/>
                <a:chExt cx="2127407" cy="548755"/>
              </a:xfrm>
            </p:grpSpPr>
            <p:grpSp>
              <p:nvGrpSpPr>
                <p:cNvPr id="257" name="群組 256"/>
                <p:cNvGrpSpPr/>
                <p:nvPr/>
              </p:nvGrpSpPr>
              <p:grpSpPr>
                <a:xfrm>
                  <a:off x="5580112" y="4320405"/>
                  <a:ext cx="2127407" cy="548755"/>
                  <a:chOff x="5580112" y="4320405"/>
                  <a:chExt cx="2127407" cy="548755"/>
                </a:xfrm>
              </p:grpSpPr>
              <p:sp>
                <p:nvSpPr>
                  <p:cNvPr id="271" name="橢圓 270"/>
                  <p:cNvSpPr/>
                  <p:nvPr/>
                </p:nvSpPr>
                <p:spPr>
                  <a:xfrm>
                    <a:off x="5580112" y="4320405"/>
                    <a:ext cx="2127407" cy="5487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2" name="橢圓 271"/>
                  <p:cNvSpPr/>
                  <p:nvPr/>
                </p:nvSpPr>
                <p:spPr>
                  <a:xfrm>
                    <a:off x="5768081" y="4396604"/>
                    <a:ext cx="1755802" cy="3963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3" name="橢圓 272"/>
                  <p:cNvSpPr/>
                  <p:nvPr/>
                </p:nvSpPr>
                <p:spPr>
                  <a:xfrm>
                    <a:off x="5899622" y="4428721"/>
                    <a:ext cx="1521785" cy="3201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4" name="橢圓 273"/>
                  <p:cNvSpPr/>
                  <p:nvPr/>
                </p:nvSpPr>
                <p:spPr>
                  <a:xfrm>
                    <a:off x="5967592" y="4475202"/>
                    <a:ext cx="1326181" cy="2118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5" name="橢圓 274"/>
                  <p:cNvSpPr/>
                  <p:nvPr/>
                </p:nvSpPr>
                <p:spPr>
                  <a:xfrm>
                    <a:off x="6218014" y="4501169"/>
                    <a:ext cx="775365" cy="1872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6" name="橢圓 275"/>
                  <p:cNvSpPr/>
                  <p:nvPr/>
                </p:nvSpPr>
                <p:spPr>
                  <a:xfrm>
                    <a:off x="6349955" y="4519104"/>
                    <a:ext cx="511481" cy="13939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7" name="橢圓 276"/>
                  <p:cNvSpPr/>
                  <p:nvPr/>
                </p:nvSpPr>
                <p:spPr>
                  <a:xfrm>
                    <a:off x="5732512" y="4335076"/>
                    <a:ext cx="1791371" cy="4620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8" name="橢圓 277"/>
                  <p:cNvSpPr/>
                  <p:nvPr/>
                </p:nvSpPr>
                <p:spPr>
                  <a:xfrm>
                    <a:off x="5920481" y="4411275"/>
                    <a:ext cx="1478463" cy="33374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9" name="橢圓 278"/>
                  <p:cNvSpPr/>
                  <p:nvPr/>
                </p:nvSpPr>
                <p:spPr>
                  <a:xfrm>
                    <a:off x="6052023" y="4443391"/>
                    <a:ext cx="1281410" cy="2695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0" name="橢圓 279"/>
                  <p:cNvSpPr/>
                  <p:nvPr/>
                </p:nvSpPr>
                <p:spPr>
                  <a:xfrm>
                    <a:off x="6119992" y="4489872"/>
                    <a:ext cx="1116703" cy="1783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1" name="橢圓 280"/>
                  <p:cNvSpPr/>
                  <p:nvPr/>
                </p:nvSpPr>
                <p:spPr>
                  <a:xfrm>
                    <a:off x="6370415" y="4515840"/>
                    <a:ext cx="652892" cy="1576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2" name="橢圓 281"/>
                  <p:cNvSpPr/>
                  <p:nvPr/>
                </p:nvSpPr>
                <p:spPr>
                  <a:xfrm>
                    <a:off x="6502356" y="4533774"/>
                    <a:ext cx="430690" cy="1173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258" name="群組 257"/>
                <p:cNvGrpSpPr/>
                <p:nvPr/>
              </p:nvGrpSpPr>
              <p:grpSpPr>
                <a:xfrm>
                  <a:off x="5713336" y="4405481"/>
                  <a:ext cx="1975007" cy="366635"/>
                  <a:chOff x="5580112" y="4320405"/>
                  <a:chExt cx="2127407" cy="548755"/>
                </a:xfrm>
              </p:grpSpPr>
              <p:sp>
                <p:nvSpPr>
                  <p:cNvPr id="259" name="橢圓 258"/>
                  <p:cNvSpPr/>
                  <p:nvPr/>
                </p:nvSpPr>
                <p:spPr>
                  <a:xfrm>
                    <a:off x="5580112" y="4320405"/>
                    <a:ext cx="2127407" cy="5487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0" name="橢圓 259"/>
                  <p:cNvSpPr/>
                  <p:nvPr/>
                </p:nvSpPr>
                <p:spPr>
                  <a:xfrm>
                    <a:off x="5768081" y="4396604"/>
                    <a:ext cx="1755802" cy="3963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1" name="橢圓 260"/>
                  <p:cNvSpPr/>
                  <p:nvPr/>
                </p:nvSpPr>
                <p:spPr>
                  <a:xfrm>
                    <a:off x="5899622" y="4428721"/>
                    <a:ext cx="1521785" cy="32015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2" name="橢圓 261"/>
                  <p:cNvSpPr/>
                  <p:nvPr/>
                </p:nvSpPr>
                <p:spPr>
                  <a:xfrm>
                    <a:off x="5967592" y="4475202"/>
                    <a:ext cx="1326181" cy="2118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3" name="橢圓 262"/>
                  <p:cNvSpPr/>
                  <p:nvPr/>
                </p:nvSpPr>
                <p:spPr>
                  <a:xfrm>
                    <a:off x="6218014" y="4501169"/>
                    <a:ext cx="775365" cy="18722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4" name="橢圓 263"/>
                  <p:cNvSpPr/>
                  <p:nvPr/>
                </p:nvSpPr>
                <p:spPr>
                  <a:xfrm>
                    <a:off x="6349955" y="4519104"/>
                    <a:ext cx="511481" cy="13939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5" name="橢圓 264"/>
                  <p:cNvSpPr/>
                  <p:nvPr/>
                </p:nvSpPr>
                <p:spPr>
                  <a:xfrm>
                    <a:off x="5732512" y="4335076"/>
                    <a:ext cx="1791371" cy="4620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6" name="橢圓 265"/>
                  <p:cNvSpPr/>
                  <p:nvPr/>
                </p:nvSpPr>
                <p:spPr>
                  <a:xfrm>
                    <a:off x="5920481" y="4411275"/>
                    <a:ext cx="1478463" cy="33374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7" name="橢圓 266"/>
                  <p:cNvSpPr/>
                  <p:nvPr/>
                </p:nvSpPr>
                <p:spPr>
                  <a:xfrm>
                    <a:off x="6052023" y="4443391"/>
                    <a:ext cx="1281410" cy="26958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8" name="橢圓 267"/>
                  <p:cNvSpPr/>
                  <p:nvPr/>
                </p:nvSpPr>
                <p:spPr>
                  <a:xfrm>
                    <a:off x="6119992" y="4489872"/>
                    <a:ext cx="1116703" cy="1783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9" name="橢圓 268"/>
                  <p:cNvSpPr/>
                  <p:nvPr/>
                </p:nvSpPr>
                <p:spPr>
                  <a:xfrm>
                    <a:off x="6370415" y="4515840"/>
                    <a:ext cx="652892" cy="1576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0" name="橢圓 269"/>
                  <p:cNvSpPr/>
                  <p:nvPr/>
                </p:nvSpPr>
                <p:spPr>
                  <a:xfrm>
                    <a:off x="6502356" y="4533774"/>
                    <a:ext cx="430690" cy="1173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sp>
            <p:nvSpPr>
              <p:cNvPr id="255" name="手繪多邊形 8"/>
              <p:cNvSpPr/>
              <p:nvPr/>
            </p:nvSpPr>
            <p:spPr>
              <a:xfrm>
                <a:off x="8014744" y="450290"/>
                <a:ext cx="269761" cy="1460950"/>
              </a:xfrm>
              <a:custGeom>
                <a:avLst/>
                <a:gdLst>
                  <a:gd name="connsiteX0" fmla="*/ 122091 w 269761"/>
                  <a:gd name="connsiteY0" fmla="*/ 676145 h 1460950"/>
                  <a:gd name="connsiteX1" fmla="*/ 214856 w 269761"/>
                  <a:gd name="connsiteY1" fmla="*/ 901432 h 1460950"/>
                  <a:gd name="connsiteX2" fmla="*/ 267865 w 269761"/>
                  <a:gd name="connsiteY2" fmla="*/ 795414 h 1460950"/>
                  <a:gd name="connsiteX3" fmla="*/ 148595 w 269761"/>
                  <a:gd name="connsiteY3" fmla="*/ 1458023 h 1460950"/>
                  <a:gd name="connsiteX4" fmla="*/ 16073 w 269761"/>
                  <a:gd name="connsiteY4" fmla="*/ 1020701 h 1460950"/>
                  <a:gd name="connsiteX5" fmla="*/ 42578 w 269761"/>
                  <a:gd name="connsiteY5" fmla="*/ 609884 h 1460950"/>
                  <a:gd name="connsiteX6" fmla="*/ 2821 w 269761"/>
                  <a:gd name="connsiteY6" fmla="*/ 284 h 1460950"/>
                  <a:gd name="connsiteX7" fmla="*/ 122091 w 269761"/>
                  <a:gd name="connsiteY7" fmla="*/ 676145 h 146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761" h="1460950">
                    <a:moveTo>
                      <a:pt x="122091" y="676145"/>
                    </a:moveTo>
                    <a:cubicBezTo>
                      <a:pt x="157430" y="826336"/>
                      <a:pt x="190560" y="881554"/>
                      <a:pt x="214856" y="901432"/>
                    </a:cubicBezTo>
                    <a:cubicBezTo>
                      <a:pt x="239152" y="921310"/>
                      <a:pt x="278909" y="702649"/>
                      <a:pt x="267865" y="795414"/>
                    </a:cubicBezTo>
                    <a:cubicBezTo>
                      <a:pt x="256822" y="888179"/>
                      <a:pt x="190560" y="1420475"/>
                      <a:pt x="148595" y="1458023"/>
                    </a:cubicBezTo>
                    <a:cubicBezTo>
                      <a:pt x="106630" y="1495571"/>
                      <a:pt x="33742" y="1162057"/>
                      <a:pt x="16073" y="1020701"/>
                    </a:cubicBezTo>
                    <a:cubicBezTo>
                      <a:pt x="-1596" y="879345"/>
                      <a:pt x="44787" y="779953"/>
                      <a:pt x="42578" y="609884"/>
                    </a:cubicBezTo>
                    <a:cubicBezTo>
                      <a:pt x="40369" y="439815"/>
                      <a:pt x="-12640" y="-12968"/>
                      <a:pt x="2821" y="284"/>
                    </a:cubicBezTo>
                    <a:cubicBezTo>
                      <a:pt x="18282" y="13536"/>
                      <a:pt x="86752" y="525954"/>
                      <a:pt x="122091" y="676145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6" name="橢圓 255"/>
              <p:cNvSpPr/>
              <p:nvPr/>
            </p:nvSpPr>
            <p:spPr>
              <a:xfrm>
                <a:off x="7953389" y="260648"/>
                <a:ext cx="156757" cy="18964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44" name="直線接點 343"/>
            <p:cNvCxnSpPr>
              <a:cxnSpLocks/>
            </p:cNvCxnSpPr>
            <p:nvPr/>
          </p:nvCxnSpPr>
          <p:spPr>
            <a:xfrm flipH="1">
              <a:off x="3644214" y="2317181"/>
              <a:ext cx="532821" cy="387036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45" name="文字方塊 344"/>
            <p:cNvSpPr txBox="1"/>
            <p:nvPr/>
          </p:nvSpPr>
          <p:spPr>
            <a:xfrm>
              <a:off x="4064837" y="1949972"/>
              <a:ext cx="737903" cy="4294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kern="1200" dirty="0">
                  <a:solidFill>
                    <a:srgbClr val="B95B22"/>
                  </a:solidFill>
                  <a:effectLst/>
                  <a:latin typeface="Cambria"/>
                  <a:ea typeface="新細明體"/>
                  <a:cs typeface="Times New Roman"/>
                </a:rPr>
                <a:t>CD</a:t>
              </a:r>
              <a:endParaRPr lang="zh-TW" sz="1050" dirty="0">
                <a:solidFill>
                  <a:srgbClr val="B95B22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cxnSp>
          <p:nvCxnSpPr>
            <p:cNvPr id="346" name="直線接點 345"/>
            <p:cNvCxnSpPr>
              <a:cxnSpLocks/>
            </p:cNvCxnSpPr>
            <p:nvPr/>
          </p:nvCxnSpPr>
          <p:spPr>
            <a:xfrm flipH="1">
              <a:off x="4301467" y="2346167"/>
              <a:ext cx="14761" cy="318435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1" name="直線接點 350"/>
            <p:cNvCxnSpPr>
              <a:cxnSpLocks/>
            </p:cNvCxnSpPr>
            <p:nvPr/>
          </p:nvCxnSpPr>
          <p:spPr>
            <a:xfrm>
              <a:off x="4477360" y="2346167"/>
              <a:ext cx="179522" cy="306750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5" name="直線接點 354"/>
            <p:cNvCxnSpPr>
              <a:cxnSpLocks/>
            </p:cNvCxnSpPr>
            <p:nvPr/>
          </p:nvCxnSpPr>
          <p:spPr>
            <a:xfrm flipH="1">
              <a:off x="2267744" y="4033052"/>
              <a:ext cx="1656185" cy="358505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6" name="直線接點 355"/>
            <p:cNvCxnSpPr>
              <a:cxnSpLocks/>
            </p:cNvCxnSpPr>
            <p:nvPr/>
          </p:nvCxnSpPr>
          <p:spPr>
            <a:xfrm flipH="1">
              <a:off x="4101213" y="5073932"/>
              <a:ext cx="480073" cy="711003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7" name="直線接點 356"/>
            <p:cNvCxnSpPr>
              <a:cxnSpLocks/>
            </p:cNvCxnSpPr>
            <p:nvPr/>
          </p:nvCxnSpPr>
          <p:spPr>
            <a:xfrm flipH="1">
              <a:off x="5623356" y="1916832"/>
              <a:ext cx="621172" cy="0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1" name="直線接點 360"/>
            <p:cNvCxnSpPr>
              <a:cxnSpLocks/>
            </p:cNvCxnSpPr>
            <p:nvPr/>
          </p:nvCxnSpPr>
          <p:spPr>
            <a:xfrm flipH="1">
              <a:off x="5895044" y="3206818"/>
              <a:ext cx="909204" cy="582222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4" name="文字方塊 363"/>
            <p:cNvSpPr txBox="1"/>
            <p:nvPr/>
          </p:nvSpPr>
          <p:spPr>
            <a:xfrm>
              <a:off x="3635896" y="5733256"/>
              <a:ext cx="3168352" cy="5435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sz="2000" dirty="0">
                  <a:solidFill>
                    <a:srgbClr val="B95B22"/>
                  </a:solidFill>
                  <a:latin typeface="Cambria"/>
                  <a:ea typeface="新細明體"/>
                  <a:cs typeface="Times New Roman"/>
                </a:rPr>
                <a:t>Powerful Magnets</a:t>
              </a:r>
              <a:endParaRPr lang="zh-TW" sz="1050" dirty="0">
                <a:solidFill>
                  <a:srgbClr val="B95B22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sp>
          <p:nvSpPr>
            <p:cNvPr id="365" name="文字方塊 364"/>
            <p:cNvSpPr txBox="1"/>
            <p:nvPr/>
          </p:nvSpPr>
          <p:spPr>
            <a:xfrm>
              <a:off x="6880712" y="2965244"/>
              <a:ext cx="744852" cy="475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sz="2000" dirty="0">
                  <a:solidFill>
                    <a:srgbClr val="B95B22"/>
                  </a:solidFill>
                  <a:effectLst/>
                  <a:latin typeface="Cambria"/>
                  <a:ea typeface="新細明體"/>
                  <a:cs typeface="Times New Roman"/>
                </a:rPr>
                <a:t>C</a:t>
              </a:r>
              <a:r>
                <a:rPr lang="en-US" altLang="zh-TW" sz="2000" dirty="0">
                  <a:solidFill>
                    <a:srgbClr val="B95B22"/>
                  </a:solidFill>
                  <a:latin typeface="Cambria"/>
                  <a:ea typeface="新細明體"/>
                  <a:cs typeface="Times New Roman"/>
                </a:rPr>
                <a:t>oil</a:t>
              </a:r>
              <a:endParaRPr lang="zh-TW" sz="1050" dirty="0">
                <a:solidFill>
                  <a:srgbClr val="B95B22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sp>
          <p:nvSpPr>
            <p:cNvPr id="366" name="文字方塊 365"/>
            <p:cNvSpPr txBox="1"/>
            <p:nvPr/>
          </p:nvSpPr>
          <p:spPr>
            <a:xfrm>
              <a:off x="1333434" y="4200336"/>
              <a:ext cx="1031674" cy="475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sz="2000" dirty="0">
                  <a:solidFill>
                    <a:srgbClr val="B95B22"/>
                  </a:solidFill>
                  <a:latin typeface="Cambria"/>
                  <a:ea typeface="新細明體"/>
                  <a:cs typeface="Times New Roman"/>
                </a:rPr>
                <a:t>Pipe</a:t>
              </a:r>
              <a:endParaRPr lang="zh-TW" sz="1050" dirty="0">
                <a:solidFill>
                  <a:srgbClr val="B95B22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sp>
          <p:nvSpPr>
            <p:cNvPr id="367" name="文字方塊 366"/>
            <p:cNvSpPr txBox="1"/>
            <p:nvPr/>
          </p:nvSpPr>
          <p:spPr>
            <a:xfrm>
              <a:off x="6156176" y="1728985"/>
              <a:ext cx="945816" cy="4758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TW" sz="2000" dirty="0">
                  <a:solidFill>
                    <a:srgbClr val="B95B22"/>
                  </a:solidFill>
                  <a:effectLst/>
                  <a:latin typeface="Cambria"/>
                  <a:ea typeface="新細明體"/>
                  <a:cs typeface="Times New Roman"/>
                </a:rPr>
                <a:t>LED</a:t>
              </a:r>
              <a:endParaRPr lang="zh-TW" sz="1050" dirty="0">
                <a:solidFill>
                  <a:srgbClr val="B95B22"/>
                </a:solidFill>
                <a:effectLst/>
                <a:latin typeface="Times"/>
                <a:ea typeface="新細明體"/>
                <a:cs typeface="Times New Roman"/>
              </a:endParaRPr>
            </a:p>
          </p:txBody>
        </p:sp>
        <p:cxnSp>
          <p:nvCxnSpPr>
            <p:cNvPr id="117" name="直線接點 116"/>
            <p:cNvCxnSpPr>
              <a:cxnSpLocks/>
            </p:cNvCxnSpPr>
            <p:nvPr/>
          </p:nvCxnSpPr>
          <p:spPr>
            <a:xfrm>
              <a:off x="4597230" y="2346510"/>
              <a:ext cx="627145" cy="395035"/>
            </a:xfrm>
            <a:prstGeom prst="line">
              <a:avLst/>
            </a:prstGeom>
            <a:ln w="28575">
              <a:solidFill>
                <a:srgbClr val="DD8047"/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8" name="文字方塊 117"/>
          <p:cNvSpPr txBox="1"/>
          <p:nvPr/>
        </p:nvSpPr>
        <p:spPr>
          <a:xfrm>
            <a:off x="2410625" y="589237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▲ </a:t>
            </a:r>
            <a:r>
              <a:rPr lang="en-US" altLang="zh-TW" sz="2800" dirty="0"/>
              <a:t>hand made generator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08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標題 2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Materials—Generator2</a:t>
            </a:r>
            <a:endParaRPr lang="zh-TW" altLang="en-US" dirty="0"/>
          </a:p>
        </p:txBody>
      </p:sp>
      <p:pic>
        <p:nvPicPr>
          <p:cNvPr id="6146" name="Picture 2" descr="https://scontent.ftpe4-2.fna.fbcdn.net/v/t34.0-12/18336773_260808554391769_1070834350_n.jpg?oh=5605dbd24e63e56a9b3ceeea3ccbacd5&amp;oe=590C364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4851"/>
          <a:stretch/>
        </p:blipFill>
        <p:spPr bwMode="auto">
          <a:xfrm>
            <a:off x="1979712" y="1772816"/>
            <a:ext cx="45383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文字方塊 118"/>
          <p:cNvSpPr txBox="1"/>
          <p:nvPr/>
        </p:nvSpPr>
        <p:spPr>
          <a:xfrm>
            <a:off x="2123728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▲ </a:t>
            </a:r>
            <a:r>
              <a:rPr lang="en-US" altLang="zh-TW" sz="2800" dirty="0"/>
              <a:t>the motor of stand fan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8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標題 2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Materials—Generator3</a:t>
            </a:r>
            <a:endParaRPr lang="zh-TW" altLang="en-US" dirty="0"/>
          </a:p>
        </p:txBody>
      </p:sp>
      <p:pic>
        <p:nvPicPr>
          <p:cNvPr id="5124" name="Picture 4" descr="https://scontent.ftpe4-2.fna.fbcdn.net/v/t34.0-12/17742541_662962697222773_1150119685_n.jpg?oh=894846ce79d90c27292b92d0c331df38&amp;oe=590C28B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5"/>
          <a:stretch/>
        </p:blipFill>
        <p:spPr bwMode="auto">
          <a:xfrm>
            <a:off x="1314400" y="1808820"/>
            <a:ext cx="642595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文字方塊 119"/>
          <p:cNvSpPr txBox="1"/>
          <p:nvPr/>
        </p:nvSpPr>
        <p:spPr>
          <a:xfrm>
            <a:off x="2123728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▲ </a:t>
            </a:r>
            <a:r>
              <a:rPr lang="en-US" altLang="zh-TW" sz="2800" dirty="0"/>
              <a:t>the motor of </a:t>
            </a:r>
            <a:r>
              <a:rPr lang="en-US" altLang="zh-TW" sz="2800" dirty="0" smtClean="0"/>
              <a:t>ceiling </a:t>
            </a:r>
            <a:r>
              <a:rPr lang="en-US" altLang="zh-TW" sz="2800" dirty="0"/>
              <a:t>fan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80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Method—Making Generator3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07704" y="5013176"/>
            <a:ext cx="5581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out this </a:t>
            </a:r>
          </a:p>
        </p:txBody>
      </p:sp>
      <p:cxnSp>
        <p:nvCxnSpPr>
          <p:cNvPr id="5" name="直線接點 4"/>
          <p:cNvCxnSpPr/>
          <p:nvPr/>
        </p:nvCxnSpPr>
        <p:spPr>
          <a:xfrm flipH="1">
            <a:off x="5868144" y="3284984"/>
            <a:ext cx="360000" cy="19442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Method—Making Generator3</a:t>
            </a:r>
            <a:endParaRPr lang="zh-TW" altLang="en-US" dirty="0"/>
          </a:p>
        </p:txBody>
      </p:sp>
      <p:pic>
        <p:nvPicPr>
          <p:cNvPr id="1026" name="Picture 2" descr="https://scontent.ftpe3-2.fna.fbcdn.net/v/t34.0-12/18142807_1613261872027208_2077856309_n.jpg?oh=00d97a10a75d0a7c19c13706cd41b981&amp;oe=59015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249888" cy="46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015207" y="4278819"/>
            <a:ext cx="5581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 the magnets</a:t>
            </a:r>
          </a:p>
          <a:p>
            <a:pPr algn="ctr"/>
            <a:r>
              <a:rPr lang="en-US" altLang="zh-TW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(N-S-N-S)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92080" y="1556792"/>
            <a:ext cx="63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</a:rPr>
              <a:t>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55883" y="1939479"/>
            <a:ext cx="63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</a:rPr>
              <a:t>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459939" y="2443535"/>
            <a:ext cx="632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</a:rPr>
              <a:t>N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Method—Making Generator3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627783" y="4941168"/>
            <a:ext cx="505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</a:t>
            </a:r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4098" name="Picture 2" descr="https://scontent.ftpe4-1.fna.fbcdn.net/v/t34.0-12/18197558_1482558255128498_861572203_n.jpg?oh=8db7f48be6e63577a57c5e2c9585a088&amp;oe=59075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4" y="1628800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.ftpe4-1.fna.fbcdn.net/v/t34.0-12/18191712_1482558241795166_1240133697_n.jpg?oh=4bebd56c07375b59ef57e341c144dd25&amp;oe=590761F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r="24983"/>
          <a:stretch/>
        </p:blipFill>
        <p:spPr bwMode="auto">
          <a:xfrm>
            <a:off x="5868144" y="1651311"/>
            <a:ext cx="2160240" cy="50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6146" name="Picture 2" descr="https://scontent.ftpe4-1.fna.fbcdn.net/v/t34.0-12/18191179_258757061263585_1514985926_n.jpg?oh=69a7b5cb7cde80e7beabf93d0e41bda3&amp;oe=59076D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9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Table of Contents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4000" dirty="0"/>
              <a:t>Introduction</a:t>
            </a:r>
          </a:p>
          <a:p>
            <a:r>
              <a:rPr lang="en-US" altLang="zh-TW" dirty="0"/>
              <a:t>Gravity </a:t>
            </a:r>
            <a:r>
              <a:rPr lang="en-US" altLang="zh-TW" dirty="0" smtClean="0"/>
              <a:t>Light </a:t>
            </a:r>
            <a:endParaRPr lang="en-US" altLang="zh-TW" dirty="0"/>
          </a:p>
          <a:p>
            <a:r>
              <a:rPr lang="en-US" altLang="zh-TW" sz="4000" dirty="0"/>
              <a:t>Discussion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09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701629"/>
              </p:ext>
            </p:extLst>
          </p:nvPr>
        </p:nvGraphicFramePr>
        <p:xfrm>
          <a:off x="0" y="1556792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97950"/>
              </p:ext>
            </p:extLst>
          </p:nvPr>
        </p:nvGraphicFramePr>
        <p:xfrm>
          <a:off x="5373336" y="2936830"/>
          <a:ext cx="2877997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Worksheet" r:id="rId5" imgW="1686051" imgH="1476267" progId="Excel.Sheet.12">
                  <p:embed/>
                </p:oleObj>
              </mc:Choice>
              <mc:Fallback>
                <p:oleObj name="Worksheet" r:id="rId5" imgW="1686051" imgH="1476267" progId="Excel.Sheet.12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3336" y="2936830"/>
                        <a:ext cx="2877997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Data—Weight &amp; Average Voltage</a:t>
            </a:r>
            <a:endParaRPr kumimoji="1"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275856" y="4406769"/>
            <a:ext cx="5184575" cy="2062103"/>
            <a:chOff x="3419873" y="4240252"/>
            <a:chExt cx="4896543" cy="2062103"/>
          </a:xfrm>
        </p:grpSpPr>
        <p:cxnSp>
          <p:nvCxnSpPr>
            <p:cNvPr id="6" name="直線接點 5"/>
            <p:cNvCxnSpPr>
              <a:cxnSpLocks/>
            </p:cNvCxnSpPr>
            <p:nvPr/>
          </p:nvCxnSpPr>
          <p:spPr>
            <a:xfrm flipH="1" flipV="1">
              <a:off x="3419873" y="4437112"/>
              <a:ext cx="936103" cy="2351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3923928" y="4240252"/>
              <a:ext cx="4392488" cy="20621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dirty="0">
                  <a:solidFill>
                    <a:srgbClr val="002060"/>
                  </a:solidFill>
                </a:rPr>
                <a:t>When the weight increases 1 kilogram, the average voltage will increase 5 volts meantime.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6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Data—Weight &amp; Falling Time</a:t>
            </a:r>
            <a:endParaRPr kumimoji="1"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-108520" y="1479704"/>
            <a:ext cx="8496944" cy="5400000"/>
            <a:chOff x="-108520" y="1479704"/>
            <a:chExt cx="8496944" cy="5400000"/>
          </a:xfrm>
        </p:grpSpPr>
        <p:graphicFrame>
          <p:nvGraphicFramePr>
            <p:cNvPr id="5" name="圖表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4238295"/>
                </p:ext>
              </p:extLst>
            </p:nvPr>
          </p:nvGraphicFramePr>
          <p:xfrm>
            <a:off x="-108520" y="1479704"/>
            <a:ext cx="5112568" cy="54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物件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58225"/>
                </p:ext>
              </p:extLst>
            </p:nvPr>
          </p:nvGraphicFramePr>
          <p:xfrm>
            <a:off x="5148064" y="1988840"/>
            <a:ext cx="3240360" cy="2837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Worksheet" r:id="rId5" imgW="1686051" imgH="1476267" progId="Excel.Sheet.12">
                    <p:embed/>
                  </p:oleObj>
                </mc:Choice>
                <mc:Fallback>
                  <p:oleObj name="Worksheet" r:id="rId5" imgW="1686051" imgH="1476267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48064" y="1988840"/>
                          <a:ext cx="3240360" cy="28376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群組 5"/>
          <p:cNvGrpSpPr/>
          <p:nvPr/>
        </p:nvGrpSpPr>
        <p:grpSpPr>
          <a:xfrm>
            <a:off x="3923928" y="5515708"/>
            <a:ext cx="5040560" cy="1200565"/>
            <a:chOff x="3419873" y="4437112"/>
            <a:chExt cx="5040560" cy="1200565"/>
          </a:xfrm>
        </p:grpSpPr>
        <p:cxnSp>
          <p:nvCxnSpPr>
            <p:cNvPr id="8" name="直線接點 7"/>
            <p:cNvCxnSpPr>
              <a:cxnSpLocks/>
            </p:cNvCxnSpPr>
            <p:nvPr/>
          </p:nvCxnSpPr>
          <p:spPr>
            <a:xfrm flipH="1" flipV="1">
              <a:off x="3419873" y="4437112"/>
              <a:ext cx="936103" cy="2351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3527376" y="4560459"/>
              <a:ext cx="4933057" cy="1077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dirty="0">
                  <a:solidFill>
                    <a:srgbClr val="002060"/>
                  </a:solidFill>
                </a:rPr>
                <a:t>The </a:t>
              </a:r>
              <a:r>
                <a:rPr lang="en-US" altLang="zh-TW" sz="3200" dirty="0" smtClean="0">
                  <a:solidFill>
                    <a:srgbClr val="002060"/>
                  </a:solidFill>
                </a:rPr>
                <a:t>falling </a:t>
              </a:r>
              <a:r>
                <a:rPr lang="en-US" altLang="zh-TW" sz="3200" dirty="0">
                  <a:solidFill>
                    <a:srgbClr val="002060"/>
                  </a:solidFill>
                </a:rPr>
                <a:t>time decreases as the weight increases.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4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600" y="134144"/>
            <a:ext cx="907192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Data</a:t>
            </a:r>
            <a:br>
              <a:rPr lang="en-US" altLang="zh-TW" dirty="0"/>
            </a:br>
            <a:r>
              <a:rPr lang="en-US" altLang="zh-TW" dirty="0"/>
              <a:t> —Kinetic Energy Transferring Efficiency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38188" t="34409" r="39762" b="33376"/>
          <a:stretch/>
        </p:blipFill>
        <p:spPr>
          <a:xfrm>
            <a:off x="107504" y="1556792"/>
            <a:ext cx="2016223" cy="165618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38336" t="42997" r="39763" b="24787"/>
          <a:stretch/>
        </p:blipFill>
        <p:spPr>
          <a:xfrm>
            <a:off x="2913078" y="3743207"/>
            <a:ext cx="1871294" cy="1547582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2302835" y="1728676"/>
            <a:ext cx="1080122" cy="2240384"/>
            <a:chOff x="2302835" y="1728676"/>
            <a:chExt cx="1080122" cy="2240384"/>
          </a:xfrm>
        </p:grpSpPr>
        <p:sp>
          <p:nvSpPr>
            <p:cNvPr id="10" name="箭號: 向右 9"/>
            <p:cNvSpPr/>
            <p:nvPr/>
          </p:nvSpPr>
          <p:spPr>
            <a:xfrm>
              <a:off x="2302835" y="1728676"/>
              <a:ext cx="1080122" cy="143813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箭號: 向右 11"/>
            <p:cNvSpPr/>
            <p:nvPr/>
          </p:nvSpPr>
          <p:spPr>
            <a:xfrm>
              <a:off x="2410846" y="3695742"/>
              <a:ext cx="432050" cy="268758"/>
            </a:xfrm>
            <a:prstGeom prst="rightArrow">
              <a:avLst>
                <a:gd name="adj1" fmla="val 50000"/>
                <a:gd name="adj2" fmla="val 532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接點 14"/>
            <p:cNvCxnSpPr>
              <a:cxnSpLocks/>
            </p:cNvCxnSpPr>
            <p:nvPr/>
          </p:nvCxnSpPr>
          <p:spPr>
            <a:xfrm>
              <a:off x="2340663" y="2024844"/>
              <a:ext cx="0" cy="1944216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5254251" y="3831322"/>
            <a:ext cx="795740" cy="1985082"/>
            <a:chOff x="2572982" y="2132856"/>
            <a:chExt cx="795740" cy="1985082"/>
          </a:xfrm>
        </p:grpSpPr>
        <p:sp>
          <p:nvSpPr>
            <p:cNvPr id="24" name="箭號: 向右 23"/>
            <p:cNvSpPr/>
            <p:nvPr/>
          </p:nvSpPr>
          <p:spPr>
            <a:xfrm>
              <a:off x="2572982" y="2132856"/>
              <a:ext cx="432050" cy="4320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箭號: 向右 24"/>
            <p:cNvSpPr/>
            <p:nvPr/>
          </p:nvSpPr>
          <p:spPr>
            <a:xfrm>
              <a:off x="2593851" y="3325850"/>
              <a:ext cx="774871" cy="79208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6" name="直線接點 25"/>
            <p:cNvCxnSpPr>
              <a:cxnSpLocks/>
            </p:cNvCxnSpPr>
            <p:nvPr/>
          </p:nvCxnSpPr>
          <p:spPr>
            <a:xfrm>
              <a:off x="2572982" y="2132856"/>
              <a:ext cx="0" cy="1944216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/>
          <a:srcRect l="38336" t="42997" r="39763" b="24787"/>
          <a:stretch/>
        </p:blipFill>
        <p:spPr>
          <a:xfrm>
            <a:off x="6229098" y="2996952"/>
            <a:ext cx="1871294" cy="154758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5"/>
          <a:srcRect l="37400" t="29823" r="38701" b="37394"/>
          <a:stretch/>
        </p:blipFill>
        <p:spPr>
          <a:xfrm>
            <a:off x="6229098" y="4767305"/>
            <a:ext cx="2016224" cy="155498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3490032" y="1843371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ED6B3B"/>
                </a:solidFill>
              </a:rPr>
              <a:t>Friction</a:t>
            </a:r>
          </a:p>
          <a:p>
            <a:r>
              <a:rPr lang="en-US" altLang="zh-TW" sz="4000" b="1" dirty="0">
                <a:solidFill>
                  <a:srgbClr val="ED6B3B"/>
                </a:solidFill>
              </a:rPr>
              <a:t>Heat</a:t>
            </a:r>
            <a:endParaRPr lang="zh-TW" altLang="en-US" sz="2400" b="1" dirty="0">
              <a:solidFill>
                <a:srgbClr val="ED6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1569" y="1700808"/>
            <a:ext cx="8225408" cy="489654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4100" dirty="0">
                <a:solidFill>
                  <a:schemeClr val="accent2">
                    <a:lumMod val="75000"/>
                  </a:schemeClr>
                </a:solidFill>
              </a:rPr>
              <a:t>Kinetic Energy Transferring Efficiency </a:t>
            </a:r>
          </a:p>
          <a:p>
            <a:pPr marL="0" indent="0">
              <a:buNone/>
            </a:pPr>
            <a:r>
              <a:rPr lang="zh-TW" altLang="en-US" sz="4100" dirty="0">
                <a:solidFill>
                  <a:schemeClr val="accent2">
                    <a:lumMod val="75000"/>
                  </a:schemeClr>
                </a:solidFill>
              </a:rPr>
              <a:t>＝ </a:t>
            </a:r>
            <a:r>
              <a:rPr lang="en-US" altLang="zh-TW" sz="4100" dirty="0">
                <a:solidFill>
                  <a:schemeClr val="accent2">
                    <a:lumMod val="75000"/>
                  </a:schemeClr>
                </a:solidFill>
              </a:rPr>
              <a:t>Original </a:t>
            </a:r>
            <a:r>
              <a:rPr lang="en-US" altLang="zh-TW" sz="4100" dirty="0" err="1" smtClean="0">
                <a:solidFill>
                  <a:schemeClr val="accent2">
                    <a:lumMod val="75000"/>
                  </a:schemeClr>
                </a:solidFill>
              </a:rPr>
              <a:t>Ek</a:t>
            </a:r>
            <a:r>
              <a:rPr lang="en-US" altLang="zh-TW" sz="41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altLang="zh-TW" sz="4100" dirty="0">
                <a:solidFill>
                  <a:schemeClr val="accent2">
                    <a:lumMod val="75000"/>
                  </a:schemeClr>
                </a:solidFill>
              </a:rPr>
              <a:t>Final </a:t>
            </a:r>
            <a:r>
              <a:rPr lang="en-US" altLang="zh-TW" sz="4100" dirty="0" err="1" smtClean="0">
                <a:solidFill>
                  <a:schemeClr val="accent2">
                    <a:lumMod val="75000"/>
                  </a:schemeClr>
                </a:solidFill>
              </a:rPr>
              <a:t>Ek</a:t>
            </a:r>
            <a:r>
              <a:rPr lang="en-US" altLang="zh-TW" sz="4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zh-TW" sz="41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4100" dirty="0">
                <a:solidFill>
                  <a:schemeClr val="accent2">
                    <a:lumMod val="75000"/>
                  </a:schemeClr>
                </a:solidFill>
              </a:rPr>
              <a:t>             Original </a:t>
            </a:r>
            <a:r>
              <a:rPr lang="en-US" altLang="zh-TW" sz="4100" dirty="0" err="1" smtClean="0">
                <a:solidFill>
                  <a:schemeClr val="accent2">
                    <a:lumMod val="75000"/>
                  </a:schemeClr>
                </a:solidFill>
              </a:rPr>
              <a:t>Ek</a:t>
            </a:r>
            <a:endParaRPr lang="en-US" altLang="zh-TW" sz="41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chemeClr val="accent2">
                    <a:lumMod val="75000"/>
                  </a:schemeClr>
                </a:solidFill>
              </a:rPr>
              <a:t>＝ </a:t>
            </a:r>
            <a:r>
              <a:rPr lang="en-US" altLang="zh-TW" sz="4100" dirty="0" smtClean="0">
                <a:solidFill>
                  <a:schemeClr val="accent2">
                    <a:lumMod val="75000"/>
                  </a:schemeClr>
                </a:solidFill>
              </a:rPr>
              <a:t>Electric </a:t>
            </a:r>
            <a:r>
              <a:rPr lang="en-US" altLang="zh-TW" sz="4100" dirty="0">
                <a:solidFill>
                  <a:schemeClr val="accent2">
                    <a:lumMod val="75000"/>
                  </a:schemeClr>
                </a:solidFill>
              </a:rPr>
              <a:t>Energy</a:t>
            </a:r>
          </a:p>
          <a:p>
            <a:pPr marL="0" indent="0">
              <a:buNone/>
            </a:pPr>
            <a:r>
              <a:rPr lang="en-US" altLang="zh-TW" sz="4100" dirty="0">
                <a:solidFill>
                  <a:schemeClr val="accent2">
                    <a:lumMod val="75000"/>
                  </a:schemeClr>
                </a:solidFill>
              </a:rPr>
              <a:t>     Original </a:t>
            </a:r>
            <a:r>
              <a:rPr lang="en-US" altLang="zh-TW" sz="4100" dirty="0" err="1" smtClean="0">
                <a:solidFill>
                  <a:schemeClr val="accent2">
                    <a:lumMod val="75000"/>
                  </a:schemeClr>
                </a:solidFill>
              </a:rPr>
              <a:t>Ek</a:t>
            </a:r>
            <a:endParaRPr lang="en-US" altLang="zh-TW" sz="41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4100" dirty="0">
                <a:solidFill>
                  <a:schemeClr val="accent1">
                    <a:lumMod val="75000"/>
                  </a:schemeClr>
                </a:solidFill>
              </a:rPr>
              <a:t>Original </a:t>
            </a:r>
            <a:r>
              <a:rPr lang="en-US" altLang="zh-TW" sz="4100" dirty="0" err="1" smtClean="0">
                <a:solidFill>
                  <a:schemeClr val="accent1">
                    <a:lumMod val="75000"/>
                  </a:schemeClr>
                </a:solidFill>
              </a:rPr>
              <a:t>Ek</a:t>
            </a:r>
            <a:r>
              <a:rPr lang="en-US" altLang="zh-TW" sz="4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TW" sz="41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4100" dirty="0"/>
              <a:t>＝</a:t>
            </a:r>
            <a:r>
              <a:rPr lang="en-US" altLang="zh-TW" sz="4100" dirty="0"/>
              <a:t>Kinetic of the weight </a:t>
            </a:r>
            <a:r>
              <a:rPr lang="en-US" altLang="zh-TW" sz="4100" b="1" dirty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n-US" altLang="zh-TW" sz="4100" dirty="0"/>
              <a:t> electrical load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4100" dirty="0">
                <a:solidFill>
                  <a:schemeClr val="accent1">
                    <a:lumMod val="75000"/>
                  </a:schemeClr>
                </a:solidFill>
              </a:rPr>
              <a:t>Final </a:t>
            </a:r>
            <a:r>
              <a:rPr lang="en-US" altLang="zh-TW" sz="4100" dirty="0" err="1" smtClean="0">
                <a:solidFill>
                  <a:schemeClr val="accent1">
                    <a:lumMod val="75000"/>
                  </a:schemeClr>
                </a:solidFill>
              </a:rPr>
              <a:t>Ek</a:t>
            </a:r>
            <a:endParaRPr lang="en-US" altLang="zh-TW" sz="41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100" dirty="0"/>
              <a:t>＝</a:t>
            </a:r>
            <a:r>
              <a:rPr lang="en-US" altLang="zh-TW" sz="4100" dirty="0"/>
              <a:t>Kinetic of the weight </a:t>
            </a:r>
            <a:r>
              <a:rPr lang="en-US" altLang="zh-TW" sz="4100" b="1" dirty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en-US" altLang="zh-TW" sz="4100" dirty="0"/>
              <a:t> electrical load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TW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sz="3200" dirty="0"/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899592" y="2636912"/>
            <a:ext cx="3672408" cy="0"/>
          </a:xfrm>
          <a:prstGeom prst="line">
            <a:avLst/>
          </a:prstGeom>
          <a:ln w="57150">
            <a:solidFill>
              <a:srgbClr val="4AB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cxnSpLocks/>
          </p:cNvCxnSpPr>
          <p:nvPr/>
        </p:nvCxnSpPr>
        <p:spPr>
          <a:xfrm>
            <a:off x="899592" y="3645024"/>
            <a:ext cx="2952328" cy="0"/>
          </a:xfrm>
          <a:prstGeom prst="line">
            <a:avLst/>
          </a:prstGeom>
          <a:ln w="57150">
            <a:solidFill>
              <a:srgbClr val="4AB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80600" y="134144"/>
            <a:ext cx="907192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Data</a:t>
            </a:r>
            <a:br>
              <a:rPr lang="en-US" altLang="zh-TW" dirty="0"/>
            </a:br>
            <a:r>
              <a:rPr lang="en-US" altLang="zh-TW" dirty="0"/>
              <a:t> —Kinetic Energy Transferring Efficiency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971600" y="604120"/>
            <a:ext cx="79928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rgbClr val="ED6B3B"/>
                </a:solidFill>
              </a:rPr>
              <a:t>K E T E</a:t>
            </a:r>
            <a:endParaRPr lang="zh-TW" altLang="en-US" sz="2400" b="1" dirty="0">
              <a:solidFill>
                <a:srgbClr val="ED6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圖表 1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10772"/>
              </p:ext>
            </p:extLst>
          </p:nvPr>
        </p:nvGraphicFramePr>
        <p:xfrm>
          <a:off x="637691" y="1772816"/>
          <a:ext cx="537447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85842"/>
              </p:ext>
            </p:extLst>
          </p:nvPr>
        </p:nvGraphicFramePr>
        <p:xfrm>
          <a:off x="6372201" y="1844824"/>
          <a:ext cx="2418862" cy="295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工作表" r:id="rId6" imgW="1381017" imgH="1686005" progId="Excel.Sheet.12">
                  <p:embed/>
                </p:oleObj>
              </mc:Choice>
              <mc:Fallback>
                <p:oleObj name="工作表" r:id="rId6" imgW="1381017" imgH="1686005" progId="Excel.Sheet.12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201" y="1844824"/>
                        <a:ext cx="2418862" cy="295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4211960" y="3321164"/>
            <a:ext cx="4756361" cy="2984035"/>
            <a:chOff x="3707905" y="2620248"/>
            <a:chExt cx="4756361" cy="2984035"/>
          </a:xfrm>
        </p:grpSpPr>
        <p:cxnSp>
          <p:nvCxnSpPr>
            <p:cNvPr id="20" name="直線接點 19"/>
            <p:cNvCxnSpPr>
              <a:cxnSpLocks/>
            </p:cNvCxnSpPr>
            <p:nvPr/>
          </p:nvCxnSpPr>
          <p:spPr>
            <a:xfrm flipH="1" flipV="1">
              <a:off x="4067945" y="2620248"/>
              <a:ext cx="585400" cy="16657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3707905" y="4219288"/>
              <a:ext cx="4756361" cy="13849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002060"/>
                  </a:solidFill>
                </a:rPr>
                <a:t>When over 11 kilograms, the kinetic energy transferring efficiency will maintain at 77%.</a:t>
              </a:r>
            </a:p>
          </p:txBody>
        </p:sp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80600" y="134144"/>
            <a:ext cx="907192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Data</a:t>
            </a:r>
            <a:br>
              <a:rPr lang="en-US" altLang="zh-TW" dirty="0"/>
            </a:br>
            <a:r>
              <a:rPr lang="en-US" altLang="zh-TW" dirty="0"/>
              <a:t> —Kinetic Energy Transferring Efficiency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0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27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Although </a:t>
            </a:r>
            <a:r>
              <a:rPr lang="en-US" altLang="zh-TW" dirty="0"/>
              <a:t>our gravity light’s </a:t>
            </a:r>
            <a:r>
              <a:rPr lang="en-US" altLang="zh-TW" dirty="0" smtClean="0"/>
              <a:t> generating </a:t>
            </a:r>
            <a:r>
              <a:rPr lang="en-US" altLang="zh-TW" dirty="0"/>
              <a:t>efficiency cannot compare with the ready-made </a:t>
            </a:r>
            <a:r>
              <a:rPr lang="en-US" altLang="zh-TW" dirty="0" smtClean="0"/>
              <a:t>ones, </a:t>
            </a:r>
            <a:r>
              <a:rPr lang="en-US" altLang="zh-TW" dirty="0"/>
              <a:t>it is proved that recycled materials can be utilized in real life.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1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When under 11 kilograms, the heavier the weight is, the </a:t>
            </a:r>
            <a:r>
              <a:rPr lang="en-US" altLang="zh-TW" dirty="0" smtClean="0"/>
              <a:t>shorter time the LEDs shines</a:t>
            </a:r>
            <a:r>
              <a:rPr lang="en-US" altLang="zh-TW" dirty="0"/>
              <a:t>, and the more efficient </a:t>
            </a:r>
            <a:r>
              <a:rPr lang="en-US" altLang="zh-TW" dirty="0" smtClean="0"/>
              <a:t>the gravity light </a:t>
            </a:r>
            <a:r>
              <a:rPr lang="en-US" altLang="zh-TW" dirty="0"/>
              <a:t>is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/>
              <a:t>When the weight is 8kg, our gravity light is in the best condition. It can fall for 213.9 seconds and produce 12 volts.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19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Future Expansion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Hang our Gravity Light on the wall to:</a:t>
            </a:r>
          </a:p>
          <a:p>
            <a:r>
              <a:rPr lang="en-US" altLang="zh-TW" dirty="0"/>
              <a:t>shrink its volume </a:t>
            </a:r>
          </a:p>
          <a:p>
            <a:r>
              <a:rPr lang="en-US" altLang="zh-TW" dirty="0"/>
              <a:t>create longer time for the LEDs to illuminate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Future Expansion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Add battery in the circuit to:</a:t>
            </a:r>
          </a:p>
          <a:p>
            <a:r>
              <a:rPr lang="en-US" altLang="zh-TW" dirty="0"/>
              <a:t>hang heavier weight to improve the generating efficiency </a:t>
            </a:r>
          </a:p>
          <a:p>
            <a:r>
              <a:rPr lang="en-US" altLang="zh-TW" dirty="0" smtClean="0"/>
              <a:t>make </a:t>
            </a:r>
            <a:r>
              <a:rPr lang="en-US" altLang="zh-TW" dirty="0"/>
              <a:t>the LEDs’ </a:t>
            </a:r>
            <a:r>
              <a:rPr lang="en-US" altLang="zh-TW" dirty="0" smtClean="0"/>
              <a:t>brighter.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0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84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014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53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Literature Review—</a:t>
            </a:r>
            <a:br>
              <a:rPr lang="en-US" altLang="zh-TW" dirty="0"/>
            </a:br>
            <a:r>
              <a:rPr lang="en-US" altLang="zh-TW" dirty="0"/>
              <a:t>              Ready-made Gravity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915816" y="1737320"/>
            <a:ext cx="5815285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Gravity light, invented in2012 by Jim Reeves and</a:t>
            </a:r>
            <a:r>
              <a:rPr lang="zh-TW" altLang="en-US" dirty="0"/>
              <a:t> </a:t>
            </a:r>
            <a:r>
              <a:rPr lang="en-US" altLang="zh-TW" dirty="0"/>
              <a:t>Martin </a:t>
            </a:r>
            <a:r>
              <a:rPr lang="en-US" altLang="zh-TW" dirty="0" err="1"/>
              <a:t>Reddiford</a:t>
            </a:r>
            <a:r>
              <a:rPr lang="en-US" altLang="zh-TW" dirty="0"/>
              <a:t>, is a lighting equipment that can shine by Potential Energy.</a:t>
            </a:r>
          </a:p>
          <a:p>
            <a:r>
              <a:rPr lang="en-US" altLang="zh-TW" dirty="0"/>
              <a:t>It provides light without electricity and benefits poor countries.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9" r="36968"/>
          <a:stretch/>
        </p:blipFill>
        <p:spPr bwMode="auto">
          <a:xfrm>
            <a:off x="395536" y="1699389"/>
            <a:ext cx="2171125" cy="46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Literature Review—</a:t>
            </a:r>
            <a:br>
              <a:rPr lang="en-US" altLang="zh-TW" dirty="0"/>
            </a:br>
            <a:r>
              <a:rPr lang="en-US" altLang="zh-TW" dirty="0"/>
              <a:t>              Ready-made Gravity Light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How does it work?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8188" t="34409" r="39762" b="33376"/>
          <a:stretch/>
        </p:blipFill>
        <p:spPr>
          <a:xfrm>
            <a:off x="22975" y="2636912"/>
            <a:ext cx="2892841" cy="23762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38336" t="42997" r="39763" b="24787"/>
          <a:stretch/>
        </p:blipFill>
        <p:spPr>
          <a:xfrm>
            <a:off x="2915816" y="2391710"/>
            <a:ext cx="3082737" cy="25494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37400" t="29823" r="38701" b="37394"/>
          <a:stretch/>
        </p:blipFill>
        <p:spPr>
          <a:xfrm>
            <a:off x="5874824" y="2420888"/>
            <a:ext cx="3305688" cy="2549459"/>
          </a:xfrm>
          <a:prstGeom prst="rect">
            <a:avLst/>
          </a:prstGeom>
        </p:spPr>
      </p:pic>
      <p:sp>
        <p:nvSpPr>
          <p:cNvPr id="9" name="箭號: 向右 8"/>
          <p:cNvSpPr/>
          <p:nvPr/>
        </p:nvSpPr>
        <p:spPr>
          <a:xfrm>
            <a:off x="2483768" y="3356992"/>
            <a:ext cx="792088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>
            <a:off x="5724128" y="3356992"/>
            <a:ext cx="792088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1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Literature Review—</a:t>
            </a:r>
            <a:br>
              <a:rPr lang="en-US" altLang="zh-TW" dirty="0"/>
            </a:br>
            <a:r>
              <a:rPr lang="en-US" altLang="zh-TW" dirty="0"/>
              <a:t>               Home-made Gravity Light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19" y="1600200"/>
            <a:ext cx="79613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Literature Review—</a:t>
            </a:r>
            <a:br>
              <a:rPr lang="en-US" altLang="zh-TW" dirty="0"/>
            </a:br>
            <a:r>
              <a:rPr lang="en-US" altLang="zh-TW" dirty="0"/>
              <a:t>                Celling Fan Wind Turbine 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08" y="1600200"/>
            <a:ext cx="799253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Research 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600" dirty="0"/>
              <a:t>DIY gravity light with recycled materials.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6" y="2389938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scontent.ftpe3-1.fna.fbcdn.net/v/t34.0-12/17741276_1452409938143330_1277681384_n.jpg?oh=c5edbd8ca1d5a057d5bc5e2528d7361d&amp;oe=58E158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b="16202"/>
          <a:stretch/>
        </p:blipFill>
        <p:spPr bwMode="auto">
          <a:xfrm>
            <a:off x="5292080" y="2389938"/>
            <a:ext cx="310952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00916" y="573325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▲ </a:t>
            </a:r>
            <a:r>
              <a:rPr lang="en-US" altLang="zh-TW" sz="2800" dirty="0"/>
              <a:t>the motor of a broken</a:t>
            </a:r>
          </a:p>
          <a:p>
            <a:r>
              <a:rPr lang="en-US" altLang="zh-TW" sz="2800" dirty="0"/>
              <a:t>    celling fan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292080" y="5733256"/>
            <a:ext cx="3109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▲</a:t>
            </a:r>
            <a:r>
              <a:rPr lang="en-US" altLang="zh-TW" sz="2800" dirty="0"/>
              <a:t>the wheel of a broken bike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91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Results—Video</a:t>
            </a:r>
            <a:endParaRPr lang="zh-TW" altLang="en-US" dirty="0"/>
          </a:p>
        </p:txBody>
      </p:sp>
      <p:pic>
        <p:nvPicPr>
          <p:cNvPr id="3" name="video-1498952985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9510" y="27711"/>
            <a:ext cx="3873028" cy="68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自訂 5">
      <a:dk1>
        <a:sysClr val="windowText" lastClr="000000"/>
      </a:dk1>
      <a:lt1>
        <a:sysClr val="window" lastClr="FFFFFF"/>
      </a:lt1>
      <a:dk2>
        <a:srgbClr val="215D65"/>
      </a:dk2>
      <a:lt2>
        <a:srgbClr val="E3DED1"/>
      </a:lt2>
      <a:accent1>
        <a:srgbClr val="92D050"/>
      </a:accent1>
      <a:accent2>
        <a:srgbClr val="8DD0D9"/>
      </a:accent2>
      <a:accent3>
        <a:srgbClr val="8AB833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</TotalTime>
  <Words>521</Words>
  <Application>Microsoft Office PowerPoint</Application>
  <PresentationFormat>On-screen Show (4:3)</PresentationFormat>
  <Paragraphs>168</Paragraphs>
  <Slides>30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微軟正黑體</vt:lpstr>
      <vt:lpstr>新細明體</vt:lpstr>
      <vt:lpstr>Calibri</vt:lpstr>
      <vt:lpstr>Cambria</vt:lpstr>
      <vt:lpstr>Times</vt:lpstr>
      <vt:lpstr>Times New Roman</vt:lpstr>
      <vt:lpstr>Tw Cen MT</vt:lpstr>
      <vt:lpstr>Wingdings</vt:lpstr>
      <vt:lpstr>Wingdings 2</vt:lpstr>
      <vt:lpstr>中庸</vt:lpstr>
      <vt:lpstr>Worksheet</vt:lpstr>
      <vt:lpstr>工作表</vt:lpstr>
      <vt:lpstr>Green powered  gravity light</vt:lpstr>
      <vt:lpstr>Table of Contents</vt:lpstr>
      <vt:lpstr>Introduction</vt:lpstr>
      <vt:lpstr>Literature Review—               Ready-made Gravity Light</vt:lpstr>
      <vt:lpstr>Literature Review—               Ready-made Gravity Light</vt:lpstr>
      <vt:lpstr>Literature Review—                Home-made Gravity Light</vt:lpstr>
      <vt:lpstr>Literature Review—                 Celling Fan Wind Turbine </vt:lpstr>
      <vt:lpstr>Research Purpose</vt:lpstr>
      <vt:lpstr>Results—Video</vt:lpstr>
      <vt:lpstr>Gravity Light</vt:lpstr>
      <vt:lpstr>Design</vt:lpstr>
      <vt:lpstr>Materials—Generator1</vt:lpstr>
      <vt:lpstr>Materials—Generator2</vt:lpstr>
      <vt:lpstr>Materials—Generator3</vt:lpstr>
      <vt:lpstr>Method—Making Generator3</vt:lpstr>
      <vt:lpstr>Method—Making Generator3</vt:lpstr>
      <vt:lpstr>Method—Making Generator3</vt:lpstr>
      <vt:lpstr>Results</vt:lpstr>
      <vt:lpstr>Results</vt:lpstr>
      <vt:lpstr>Data—Weight &amp; Average Voltage</vt:lpstr>
      <vt:lpstr>Data—Weight &amp; Falling Time</vt:lpstr>
      <vt:lpstr>Data  —Kinetic Energy Transferring Efficiency</vt:lpstr>
      <vt:lpstr>Data  —Kinetic Energy Transferring Efficiency</vt:lpstr>
      <vt:lpstr>Data  —Kinetic Energy Transferring Efficiency</vt:lpstr>
      <vt:lpstr>Discussion</vt:lpstr>
      <vt:lpstr>Conclusion</vt:lpstr>
      <vt:lpstr>Conclusion</vt:lpstr>
      <vt:lpstr>Future Expansion</vt:lpstr>
      <vt:lpstr>Future Expansion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自製環保重力燈</dc:title>
  <dc:creator>sharin</dc:creator>
  <cp:lastModifiedBy>HO Sing Keung Eric</cp:lastModifiedBy>
  <cp:revision>191</cp:revision>
  <dcterms:created xsi:type="dcterms:W3CDTF">2017-04-01T01:04:34Z</dcterms:created>
  <dcterms:modified xsi:type="dcterms:W3CDTF">2017-07-13T06:46:53Z</dcterms:modified>
</cp:coreProperties>
</file>